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6"/>
  </p:notesMasterIdLst>
  <p:handoutMasterIdLst>
    <p:handoutMasterId r:id="rId27"/>
  </p:handoutMasterIdLst>
  <p:sldIdLst>
    <p:sldId id="313" r:id="rId2"/>
    <p:sldId id="319" r:id="rId3"/>
    <p:sldId id="322" r:id="rId4"/>
    <p:sldId id="256" r:id="rId5"/>
    <p:sldId id="320" r:id="rId6"/>
    <p:sldId id="332" r:id="rId7"/>
    <p:sldId id="323" r:id="rId8"/>
    <p:sldId id="324" r:id="rId9"/>
    <p:sldId id="333" r:id="rId10"/>
    <p:sldId id="326" r:id="rId11"/>
    <p:sldId id="329" r:id="rId12"/>
    <p:sldId id="334" r:id="rId13"/>
    <p:sldId id="327" r:id="rId14"/>
    <p:sldId id="335" r:id="rId15"/>
    <p:sldId id="331" r:id="rId16"/>
    <p:sldId id="300" r:id="rId17"/>
    <p:sldId id="301" r:id="rId18"/>
    <p:sldId id="302" r:id="rId19"/>
    <p:sldId id="303" r:id="rId20"/>
    <p:sldId id="304" r:id="rId21"/>
    <p:sldId id="305" r:id="rId22"/>
    <p:sldId id="306" r:id="rId23"/>
    <p:sldId id="307" r:id="rId24"/>
    <p:sldId id="308" r:id="rId25"/>
  </p:sldIdLst>
  <p:sldSz cx="9144000" cy="6858000" type="screen4x3"/>
  <p:notesSz cx="9928225"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varScale="1">
        <p:scale>
          <a:sx n="104" d="100"/>
          <a:sy n="104" d="100"/>
        </p:scale>
        <p:origin x="12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4624A71D-A48B-44C0-B83E-4CEC09EEA058}" type="datetimeFigureOut">
              <a:rPr lang="de-DE" smtClean="0"/>
              <a:t>12.01.2021</a:t>
            </a:fld>
            <a:endParaRPr lang="de-DE" dirty="0"/>
          </a:p>
        </p:txBody>
      </p:sp>
      <p:sp>
        <p:nvSpPr>
          <p:cNvPr id="4" name="Fußzeilenplatzhalter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881958BC-A398-472F-9DAC-54AD90B3CD90}" type="slidenum">
              <a:rPr lang="de-DE" smtClean="0"/>
              <a:t>‹Nr.›</a:t>
            </a:fld>
            <a:endParaRPr lang="de-DE" dirty="0"/>
          </a:p>
        </p:txBody>
      </p:sp>
    </p:spTree>
    <p:extLst>
      <p:ext uri="{BB962C8B-B14F-4D97-AF65-F5344CB8AC3E}">
        <p14:creationId xmlns:p14="http://schemas.microsoft.com/office/powerpoint/2010/main" val="646460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5623697" y="0"/>
            <a:ext cx="4302231" cy="339884"/>
          </a:xfrm>
          <a:prstGeom prst="rect">
            <a:avLst/>
          </a:prstGeom>
        </p:spPr>
        <p:txBody>
          <a:bodyPr vert="horz" lIns="91440" tIns="45720" rIns="91440" bIns="45720" rtlCol="0"/>
          <a:lstStyle>
            <a:lvl1pPr algn="r">
              <a:defRPr sz="1200"/>
            </a:lvl1pPr>
          </a:lstStyle>
          <a:p>
            <a:fld id="{5C11B52F-3EAC-4715-BE0C-1E99AE6842DD}" type="datetimeFigureOut">
              <a:rPr lang="de-DE" smtClean="0"/>
              <a:pPr/>
              <a:t>12.01.2021</a:t>
            </a:fld>
            <a:endParaRPr lang="de-DE" dirty="0"/>
          </a:p>
        </p:txBody>
      </p:sp>
      <p:sp>
        <p:nvSpPr>
          <p:cNvPr id="4" name="Folienbildplatzhalt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992823" y="3228896"/>
            <a:ext cx="7942580" cy="305895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6456612"/>
            <a:ext cx="4302231" cy="339884"/>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5623697" y="6456612"/>
            <a:ext cx="4302231" cy="339884"/>
          </a:xfrm>
          <a:prstGeom prst="rect">
            <a:avLst/>
          </a:prstGeom>
        </p:spPr>
        <p:txBody>
          <a:bodyPr vert="horz" lIns="91440" tIns="45720" rIns="91440" bIns="45720" rtlCol="0" anchor="b"/>
          <a:lstStyle>
            <a:lvl1pPr algn="r">
              <a:defRPr sz="1200"/>
            </a:lvl1pPr>
          </a:lstStyle>
          <a:p>
            <a:fld id="{FE19A9C0-4809-4CD5-A8A0-3DD6338FF2CF}" type="slidenum">
              <a:rPr lang="de-DE" smtClean="0"/>
              <a:pPr/>
              <a:t>‹Nr.›</a:t>
            </a:fld>
            <a:endParaRPr lang="de-DE" dirty="0"/>
          </a:p>
        </p:txBody>
      </p:sp>
    </p:spTree>
    <p:extLst>
      <p:ext uri="{BB962C8B-B14F-4D97-AF65-F5344CB8AC3E}">
        <p14:creationId xmlns:p14="http://schemas.microsoft.com/office/powerpoint/2010/main" val="526087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winkliges Dreiec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de-DE"/>
              <a:t>Titelmasterformat durch Klicken bearbeiten</a:t>
            </a:r>
            <a:endParaRPr kumimoji="0"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a:t>Formatvorlage des Untertitelmasters durch Klicken bearbeiten</a:t>
            </a:r>
            <a:endParaRPr kumimoji="0" lang="en-US"/>
          </a:p>
        </p:txBody>
      </p:sp>
      <p:grpSp>
        <p:nvGrpSpPr>
          <p:cNvPr id="2" name="Gruppieren 1"/>
          <p:cNvGrpSpPr/>
          <p:nvPr/>
        </p:nvGrpSpPr>
        <p:grpSpPr>
          <a:xfrm>
            <a:off x="-3765" y="4953000"/>
            <a:ext cx="9147765" cy="1912088"/>
            <a:chOff x="-3765" y="4832896"/>
            <a:chExt cx="9147765" cy="2032192"/>
          </a:xfrm>
        </p:grpSpPr>
        <p:sp>
          <p:nvSpPr>
            <p:cNvPr id="7" name="Freihand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ihand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umsplatzhalter 29"/>
          <p:cNvSpPr>
            <a:spLocks noGrp="1"/>
          </p:cNvSpPr>
          <p:nvPr>
            <p:ph type="dt" sz="half" idx="10"/>
          </p:nvPr>
        </p:nvSpPr>
        <p:spPr/>
        <p:txBody>
          <a:bodyPr/>
          <a:lstStyle>
            <a:lvl1pPr>
              <a:defRPr>
                <a:solidFill>
                  <a:srgbClr val="FFFFFF"/>
                </a:solidFill>
              </a:defRPr>
            </a:lvl1pPr>
            <a:extLst/>
          </a:lstStyle>
          <a:p>
            <a:fld id="{AA8B6D78-F4CA-47FE-9F77-F44C85879345}" type="datetimeFigureOut">
              <a:rPr lang="de-DE" smtClean="0"/>
              <a:pPr/>
              <a:t>12.01.2021</a:t>
            </a:fld>
            <a:endParaRPr lang="de-DE" dirty="0"/>
          </a:p>
        </p:txBody>
      </p:sp>
      <p:sp>
        <p:nvSpPr>
          <p:cNvPr id="19" name="Fußzeilenplatzhalter 18"/>
          <p:cNvSpPr>
            <a:spLocks noGrp="1"/>
          </p:cNvSpPr>
          <p:nvPr>
            <p:ph type="ftr" sz="quarter" idx="11"/>
          </p:nvPr>
        </p:nvSpPr>
        <p:spPr/>
        <p:txBody>
          <a:bodyPr/>
          <a:lstStyle>
            <a:lvl1pPr>
              <a:defRPr>
                <a:solidFill>
                  <a:schemeClr val="accent1">
                    <a:tint val="20000"/>
                  </a:schemeClr>
                </a:solidFill>
              </a:defRPr>
            </a:lvl1pPr>
            <a:extLst/>
          </a:lstStyle>
          <a:p>
            <a:endParaRPr lang="de-DE" dirty="0"/>
          </a:p>
        </p:txBody>
      </p:sp>
      <p:sp>
        <p:nvSpPr>
          <p:cNvPr id="27" name="Foliennummernplatzhalter 26"/>
          <p:cNvSpPr>
            <a:spLocks noGrp="1"/>
          </p:cNvSpPr>
          <p:nvPr>
            <p:ph type="sldNum" sz="quarter" idx="12"/>
          </p:nvPr>
        </p:nvSpPr>
        <p:spPr/>
        <p:txBody>
          <a:bodyPr/>
          <a:lstStyle>
            <a:lvl1pPr>
              <a:defRPr>
                <a:solidFill>
                  <a:srgbClr val="FFFFFF"/>
                </a:solidFill>
              </a:defRPr>
            </a:lvl1pPr>
            <a:extLst/>
          </a:lstStyle>
          <a:p>
            <a:fld id="{8FEA806E-E605-4D71-B047-56724B78FE2B}" type="slidenum">
              <a:rPr lang="de-DE" smtClean="0"/>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57200" y="1481329"/>
            <a:ext cx="8229600" cy="4386071"/>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AA8B6D78-F4CA-47FE-9F77-F44C85879345}" type="datetimeFigureOut">
              <a:rPr lang="de-DE" smtClean="0"/>
              <a:pPr/>
              <a:t>12.01.2021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8FEA806E-E605-4D71-B047-56724B78FE2B}" type="slidenum">
              <a:rPr lang="de-DE" smtClean="0"/>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57200" y="274641"/>
            <a:ext cx="6324600" cy="5592760"/>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AA8B6D78-F4CA-47FE-9F77-F44C85879345}" type="datetimeFigureOut">
              <a:rPr lang="de-DE" smtClean="0"/>
              <a:pPr/>
              <a:t>12.01.2021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8FEA806E-E605-4D71-B047-56724B78FE2B}" type="slidenum">
              <a:rPr lang="de-DE" smtClean="0"/>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AA8B6D78-F4CA-47FE-9F77-F44C85879345}" type="datetimeFigureOut">
              <a:rPr lang="de-DE" smtClean="0"/>
              <a:pPr/>
              <a:t>12.01.2021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8FEA806E-E605-4D71-B047-56724B78FE2B}" type="slidenum">
              <a:rPr lang="de-DE" smtClean="0"/>
              <a:pPr/>
              <a:t>‹Nr.›</a:t>
            </a:fld>
            <a:endParaRPr lang="de-DE" dirty="0"/>
          </a:p>
        </p:txBody>
      </p:sp>
      <p:sp>
        <p:nvSpPr>
          <p:cNvPr id="7" name="Titel 6"/>
          <p:cNvSpPr>
            <a:spLocks noGrp="1"/>
          </p:cNvSpPr>
          <p:nvPr>
            <p:ph type="title"/>
          </p:nvPr>
        </p:nvSpPr>
        <p:spPr/>
        <p:txBody>
          <a:bodyPr rtlCol="0"/>
          <a:lstStyle/>
          <a:p>
            <a:r>
              <a:rPr kumimoji="0" lang="de-DE"/>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a:t>Textmasterformat bearbeiten</a:t>
            </a:r>
          </a:p>
        </p:txBody>
      </p:sp>
      <p:sp>
        <p:nvSpPr>
          <p:cNvPr id="4" name="Datumsplatzhalter 3"/>
          <p:cNvSpPr>
            <a:spLocks noGrp="1"/>
          </p:cNvSpPr>
          <p:nvPr>
            <p:ph type="dt" sz="half" idx="10"/>
          </p:nvPr>
        </p:nvSpPr>
        <p:spPr/>
        <p:txBody>
          <a:bodyPr/>
          <a:lstStyle/>
          <a:p>
            <a:fld id="{AA8B6D78-F4CA-47FE-9F77-F44C85879345}" type="datetimeFigureOut">
              <a:rPr lang="de-DE" smtClean="0"/>
              <a:pPr/>
              <a:t>12.01.2021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8FEA806E-E605-4D71-B047-56724B78FE2B}" type="slidenum">
              <a:rPr lang="de-DE" smtClean="0"/>
              <a:pPr/>
              <a:t>‹Nr.›</a:t>
            </a:fld>
            <a:endParaRPr lang="de-DE" dirty="0"/>
          </a:p>
        </p:txBody>
      </p:sp>
      <p:sp>
        <p:nvSpPr>
          <p:cNvPr id="7" name="Eingekerbter Richtungspfei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Eingekerbter Richtungspfei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p:txBody>
          <a:bodyPr/>
          <a:lstStyle/>
          <a:p>
            <a:fld id="{AA8B6D78-F4CA-47FE-9F77-F44C85879345}" type="datetimeFigureOut">
              <a:rPr lang="de-DE" smtClean="0"/>
              <a:pPr/>
              <a:t>12.01.2021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8FEA806E-E605-4D71-B047-56724B78FE2B}" type="slidenum">
              <a:rPr lang="de-DE" smtClean="0"/>
              <a:pPr/>
              <a:t>‹Nr.›</a:t>
            </a:fld>
            <a:endParaRPr lang="de-DE" dirty="0"/>
          </a:p>
        </p:txBody>
      </p:sp>
      <p:sp>
        <p:nvSpPr>
          <p:cNvPr id="8" name="Titel 7"/>
          <p:cNvSpPr>
            <a:spLocks noGrp="1"/>
          </p:cNvSpPr>
          <p:nvPr>
            <p:ph type="title"/>
          </p:nvPr>
        </p:nvSpPr>
        <p:spPr/>
        <p:txBody>
          <a:bodyPr rtlCol="0"/>
          <a:lstStyle/>
          <a:p>
            <a:r>
              <a:rPr kumimoji="0" lang="de-DE"/>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7" name="Datumsplatzhalter 6"/>
          <p:cNvSpPr>
            <a:spLocks noGrp="1"/>
          </p:cNvSpPr>
          <p:nvPr>
            <p:ph type="dt" sz="half" idx="10"/>
          </p:nvPr>
        </p:nvSpPr>
        <p:spPr/>
        <p:txBody>
          <a:bodyPr/>
          <a:lstStyle/>
          <a:p>
            <a:fld id="{AA8B6D78-F4CA-47FE-9F77-F44C85879345}" type="datetimeFigureOut">
              <a:rPr lang="de-DE" smtClean="0"/>
              <a:pPr/>
              <a:t>12.01.2021</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8FEA806E-E605-4D71-B047-56724B78FE2B}" type="slidenum">
              <a:rPr lang="de-DE" smtClean="0"/>
              <a:pPr/>
              <a:t>‹Nr.›</a:t>
            </a:fld>
            <a:endParaRPr lang="de-DE"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AA8B6D78-F4CA-47FE-9F77-F44C85879345}" type="datetimeFigureOut">
              <a:rPr lang="de-DE" smtClean="0"/>
              <a:pPr/>
              <a:t>12.01.2021</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8FEA806E-E605-4D71-B047-56724B78FE2B}" type="slidenum">
              <a:rPr lang="de-DE" smtClean="0"/>
              <a:pPr/>
              <a:t>‹Nr.›</a:t>
            </a:fld>
            <a:endParaRPr lang="de-DE" dirty="0"/>
          </a:p>
        </p:txBody>
      </p:sp>
      <p:sp>
        <p:nvSpPr>
          <p:cNvPr id="6" name="Titel 5"/>
          <p:cNvSpPr>
            <a:spLocks noGrp="1"/>
          </p:cNvSpPr>
          <p:nvPr>
            <p:ph type="title"/>
          </p:nvPr>
        </p:nvSpPr>
        <p:spPr/>
        <p:txBody>
          <a:bodyPr rtlCol="0"/>
          <a:lstStyle/>
          <a:p>
            <a:r>
              <a:rPr kumimoji="0" lang="de-DE"/>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A8B6D78-F4CA-47FE-9F77-F44C85879345}" type="datetimeFigureOut">
              <a:rPr lang="de-DE" smtClean="0"/>
              <a:pPr/>
              <a:t>12.01.2021</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8FEA806E-E605-4D71-B047-56724B78FE2B}" type="slidenum">
              <a:rPr lang="de-DE" smtClean="0"/>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de-DE"/>
              <a:t>Titelmasterformat durch Klicken bearbeiten</a:t>
            </a:r>
            <a:endParaRPr kumimoji="0"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de-DE"/>
              <a:t>Textmasterformat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a:xfrm>
            <a:off x="6727032" y="6407944"/>
            <a:ext cx="1920240" cy="365760"/>
          </a:xfrm>
        </p:spPr>
        <p:txBody>
          <a:bodyPr/>
          <a:lstStyle/>
          <a:p>
            <a:fld id="{AA8B6D78-F4CA-47FE-9F77-F44C85879345}" type="datetimeFigureOut">
              <a:rPr lang="de-DE" smtClean="0"/>
              <a:pPr/>
              <a:t>12.01.2021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8FEA806E-E605-4D71-B047-56724B78FE2B}" type="slidenum">
              <a:rPr lang="de-DE" smtClean="0"/>
              <a:pPr/>
              <a:t>‹Nr.›</a:t>
            </a:fld>
            <a:endParaRPr lang="de-D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de-DE"/>
              <a:t>Textmasterformat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de-DE" dirty="0"/>
              <a:t>Bild durch Klicken auf Symbol hinzufügen</a:t>
            </a:r>
            <a:endParaRPr kumimoji="0" lang="en-US" dirty="0"/>
          </a:p>
        </p:txBody>
      </p:sp>
      <p:sp>
        <p:nvSpPr>
          <p:cNvPr id="5" name="Datumsplatzhalter 4"/>
          <p:cNvSpPr>
            <a:spLocks noGrp="1"/>
          </p:cNvSpPr>
          <p:nvPr>
            <p:ph type="dt" sz="half" idx="10"/>
          </p:nvPr>
        </p:nvSpPr>
        <p:spPr/>
        <p:txBody>
          <a:bodyPr/>
          <a:lstStyle>
            <a:lvl1pPr>
              <a:defRPr>
                <a:solidFill>
                  <a:schemeClr val="tx1"/>
                </a:solidFill>
              </a:defRPr>
            </a:lvl1pPr>
            <a:extLst/>
          </a:lstStyle>
          <a:p>
            <a:fld id="{AA8B6D78-F4CA-47FE-9F77-F44C85879345}" type="datetimeFigureOut">
              <a:rPr lang="de-DE" smtClean="0"/>
              <a:pPr/>
              <a:t>12.01.2021</a:t>
            </a:fld>
            <a:endParaRPr lang="de-DE" dirty="0"/>
          </a:p>
        </p:txBody>
      </p:sp>
      <p:sp>
        <p:nvSpPr>
          <p:cNvPr id="6" name="Fußzeilenplatzhalt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de-DE" dirty="0"/>
          </a:p>
        </p:txBody>
      </p:sp>
      <p:sp>
        <p:nvSpPr>
          <p:cNvPr id="7" name="Foliennummernplatzhalter 6"/>
          <p:cNvSpPr>
            <a:spLocks noGrp="1"/>
          </p:cNvSpPr>
          <p:nvPr>
            <p:ph type="sldNum" sz="quarter" idx="12"/>
          </p:nvPr>
        </p:nvSpPr>
        <p:spPr/>
        <p:txBody>
          <a:bodyPr/>
          <a:lstStyle>
            <a:lvl1pPr>
              <a:defRPr>
                <a:solidFill>
                  <a:schemeClr val="tx1"/>
                </a:solidFill>
              </a:defRPr>
            </a:lvl1pPr>
            <a:extLst/>
          </a:lstStyle>
          <a:p>
            <a:fld id="{8FEA806E-E605-4D71-B047-56724B78FE2B}" type="slidenum">
              <a:rPr lang="de-DE" smtClean="0"/>
              <a:pPr/>
              <a:t>‹Nr.›</a:t>
            </a:fld>
            <a:endParaRPr lang="de-DE"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de-DE"/>
              <a:t>Titelmasterformat durch Klicken bearbeiten</a:t>
            </a:r>
            <a:endParaRPr kumimoji="0" lang="en-US"/>
          </a:p>
        </p:txBody>
      </p:sp>
      <p:sp>
        <p:nvSpPr>
          <p:cNvPr id="8" name="Freihand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ihand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htwinkliges Dreiec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Gerade Verbindung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Eingekerbter Richtungspfei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Eingekerbter Richtungspfei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ihand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echtwinkliges Dreiec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de-DE"/>
              <a:t>Titelmasterformat durch Klicken bearbeiten</a:t>
            </a:r>
            <a:endParaRPr kumimoji="0" lang="en-US"/>
          </a:p>
        </p:txBody>
      </p:sp>
      <p:sp>
        <p:nvSpPr>
          <p:cNvPr id="30" name="Textplatzhalt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de-DE"/>
              <a:t>Textmasterformat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
        <p:nvSpPr>
          <p:cNvPr id="10" name="Datumsplatzhalt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8B6D78-F4CA-47FE-9F77-F44C85879345}" type="datetimeFigureOut">
              <a:rPr lang="de-DE" smtClean="0"/>
              <a:pPr/>
              <a:t>12.01.2021</a:t>
            </a:fld>
            <a:endParaRPr lang="de-DE" dirty="0"/>
          </a:p>
        </p:txBody>
      </p:sp>
      <p:sp>
        <p:nvSpPr>
          <p:cNvPr id="22" name="Fußzeilenplatzhalt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de-DE" dirty="0"/>
          </a:p>
        </p:txBody>
      </p:sp>
      <p:sp>
        <p:nvSpPr>
          <p:cNvPr id="18" name="Foliennummernplatzhalt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FEA806E-E605-4D71-B047-56724B78FE2B}"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Herzlich Willkommen </a:t>
            </a:r>
          </a:p>
        </p:txBody>
      </p:sp>
      <p:sp>
        <p:nvSpPr>
          <p:cNvPr id="3" name="Text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475930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836712"/>
            <a:ext cx="8458200" cy="5183981"/>
          </a:xfrm>
        </p:spPr>
        <p:txBody>
          <a:bodyPr>
            <a:noAutofit/>
          </a:bodyPr>
          <a:lstStyle/>
          <a:p>
            <a:pPr algn="ctr"/>
            <a:r>
              <a:rPr lang="de-DE" sz="3600" b="0" dirty="0">
                <a:solidFill>
                  <a:schemeClr val="accent1"/>
                </a:solidFill>
                <a:effectLst/>
              </a:rPr>
              <a:t>Definition</a:t>
            </a:r>
            <a:br>
              <a:rPr lang="de-DE" sz="3600" b="0" dirty="0">
                <a:solidFill>
                  <a:schemeClr val="accent1"/>
                </a:solidFill>
                <a:effectLst/>
              </a:rPr>
            </a:br>
            <a:br>
              <a:rPr lang="de-DE" sz="2400" b="0" dirty="0">
                <a:solidFill>
                  <a:schemeClr val="tx1"/>
                </a:solidFill>
                <a:effectLst/>
              </a:rPr>
            </a:br>
            <a:r>
              <a:rPr lang="de-DE" sz="2000" b="0" dirty="0">
                <a:solidFill>
                  <a:schemeClr val="tx1"/>
                </a:solidFill>
                <a:effectLst/>
              </a:rPr>
              <a:t>- Aufgabenorientierung</a:t>
            </a:r>
            <a:br>
              <a:rPr lang="de-DE" sz="2000" b="0" dirty="0">
                <a:solidFill>
                  <a:schemeClr val="tx1"/>
                </a:solidFill>
                <a:effectLst/>
              </a:rPr>
            </a:br>
            <a:r>
              <a:rPr lang="de-DE" sz="2000" b="0" dirty="0">
                <a:solidFill>
                  <a:schemeClr val="tx1"/>
                </a:solidFill>
                <a:effectLst/>
              </a:rPr>
              <a:t>Fähigkeiten und Fertigkeiten, die für die Bewältigung von Aufgaben notwendig sind</a:t>
            </a:r>
            <a:br>
              <a:rPr lang="de-DE" sz="2000" b="0" dirty="0">
                <a:solidFill>
                  <a:schemeClr val="tx1"/>
                </a:solidFill>
                <a:effectLst/>
              </a:rPr>
            </a:br>
            <a:r>
              <a:rPr lang="de-DE" sz="2000" b="0" dirty="0">
                <a:solidFill>
                  <a:schemeClr val="tx1"/>
                </a:solidFill>
                <a:effectLst/>
              </a:rPr>
              <a:t>wichtige Elemente: Konzentration, Anstrengung, Durchhaltevermögen, Sorgfältigkeit und Selbstständigkeit.</a:t>
            </a:r>
            <a:br>
              <a:rPr lang="de-DE" sz="2000" b="0" dirty="0">
                <a:solidFill>
                  <a:schemeClr val="tx1"/>
                </a:solidFill>
                <a:effectLst/>
              </a:rPr>
            </a:br>
            <a:br>
              <a:rPr lang="de-DE" sz="2000" b="0" dirty="0">
                <a:solidFill>
                  <a:schemeClr val="tx1"/>
                </a:solidFill>
                <a:effectLst/>
              </a:rPr>
            </a:br>
            <a:r>
              <a:rPr lang="de-DE" sz="2000" b="0" dirty="0">
                <a:solidFill>
                  <a:prstClr val="black"/>
                </a:solidFill>
                <a:effectLst/>
              </a:rPr>
              <a:t>- Exploration</a:t>
            </a:r>
            <a:br>
              <a:rPr lang="de-DE" sz="2000" b="0" dirty="0">
                <a:solidFill>
                  <a:prstClr val="black"/>
                </a:solidFill>
                <a:effectLst/>
              </a:rPr>
            </a:br>
            <a:r>
              <a:rPr lang="de-DE" sz="2000" b="0" dirty="0">
                <a:solidFill>
                  <a:prstClr val="black"/>
                </a:solidFill>
                <a:effectLst/>
              </a:rPr>
              <a:t>Umgang mit neuen und unbekannten Dingen und Situationen, auf nicht Vertrautes zugehen und Erfahrungen damit sammeln </a:t>
            </a:r>
            <a:br>
              <a:rPr lang="de-DE" sz="2000" b="0" dirty="0">
                <a:solidFill>
                  <a:prstClr val="black"/>
                </a:solidFill>
                <a:effectLst/>
              </a:rPr>
            </a:br>
            <a:r>
              <a:rPr lang="de-DE" sz="2000" b="0" dirty="0">
                <a:solidFill>
                  <a:prstClr val="black"/>
                </a:solidFill>
                <a:effectLst/>
              </a:rPr>
              <a:t>wichtige Elemente: Interesse, Wissbegierde, Neugierde</a:t>
            </a:r>
            <a:endParaRPr lang="de-DE" sz="32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a:bodyPr>
          <a:lstStyle/>
          <a:p>
            <a:pPr>
              <a:buFont typeface="Wingdings" panose="05000000000000000000" pitchFamily="2" charset="2"/>
              <a:buChar char="v"/>
            </a:pPr>
            <a:r>
              <a:rPr lang="de-DE" sz="3600" dirty="0">
                <a:solidFill>
                  <a:schemeClr val="accent1">
                    <a:lumMod val="75000"/>
                  </a:schemeClr>
                </a:solidFill>
              </a:rPr>
              <a:t>Motivationaler Bereich</a:t>
            </a:r>
            <a:endParaRPr lang="de-DE" sz="3600" dirty="0">
              <a:solidFill>
                <a:schemeClr val="bg2">
                  <a:lumMod val="50000"/>
                </a:schemeClr>
              </a:solidFill>
            </a:endParaRPr>
          </a:p>
        </p:txBody>
      </p:sp>
    </p:spTree>
    <p:extLst>
      <p:ext uri="{BB962C8B-B14F-4D97-AF65-F5344CB8AC3E}">
        <p14:creationId xmlns:p14="http://schemas.microsoft.com/office/powerpoint/2010/main" val="10273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179512" y="1341438"/>
            <a:ext cx="8278688" cy="3816350"/>
          </a:xfrm>
        </p:spPr>
        <p:txBody>
          <a:bodyPr>
            <a:normAutofit fontScale="90000"/>
          </a:bodyPr>
          <a:lstStyle/>
          <a:p>
            <a:pPr algn="ctr"/>
            <a:r>
              <a:rPr lang="de-DE" sz="3100" dirty="0">
                <a:solidFill>
                  <a:schemeClr val="accent1"/>
                </a:solidFill>
              </a:rPr>
              <a:t>Beispiele aus Alltag und Anregungen</a:t>
            </a:r>
            <a:br>
              <a:rPr lang="de-DE" sz="3100" dirty="0">
                <a:solidFill>
                  <a:schemeClr val="accent1"/>
                </a:solidFill>
              </a:rPr>
            </a:br>
            <a:br>
              <a:rPr lang="de-DE" sz="3100" dirty="0">
                <a:solidFill>
                  <a:schemeClr val="accent1"/>
                </a:solidFill>
              </a:rPr>
            </a:br>
            <a:r>
              <a:rPr lang="de-DE" sz="2000" b="0" dirty="0">
                <a:solidFill>
                  <a:schemeClr val="tx1"/>
                </a:solidFill>
                <a:effectLst/>
              </a:rPr>
              <a:t>Aufgabenorientierung:</a:t>
            </a:r>
            <a:br>
              <a:rPr lang="de-DE" sz="2000" b="0" dirty="0">
                <a:solidFill>
                  <a:schemeClr val="tx1"/>
                </a:solidFill>
                <a:effectLst/>
              </a:rPr>
            </a:br>
            <a:r>
              <a:rPr lang="de-DE" sz="2000" b="0" dirty="0">
                <a:solidFill>
                  <a:schemeClr val="tx1"/>
                </a:solidFill>
                <a:effectLst/>
              </a:rPr>
              <a:t>- Konzentration und Aufmerksamkeit</a:t>
            </a:r>
            <a:br>
              <a:rPr lang="de-DE" sz="2000" b="0" dirty="0">
                <a:solidFill>
                  <a:schemeClr val="tx1"/>
                </a:solidFill>
                <a:effectLst/>
              </a:rPr>
            </a:br>
            <a:r>
              <a:rPr lang="de-DE" sz="2000" b="0" dirty="0">
                <a:solidFill>
                  <a:schemeClr val="tx1"/>
                </a:solidFill>
                <a:effectLst/>
              </a:rPr>
              <a:t>- Anstrengung und Durchhaltevermögen</a:t>
            </a:r>
            <a:br>
              <a:rPr lang="de-DE" sz="2000" b="0" dirty="0">
                <a:solidFill>
                  <a:schemeClr val="tx1"/>
                </a:solidFill>
                <a:effectLst/>
              </a:rPr>
            </a:br>
            <a:r>
              <a:rPr lang="de-DE" sz="2000" b="0" dirty="0">
                <a:solidFill>
                  <a:schemeClr val="tx1"/>
                </a:solidFill>
                <a:effectLst/>
              </a:rPr>
              <a:t>- Sorgfältigkeit und Selbständigkeit</a:t>
            </a:r>
            <a:br>
              <a:rPr lang="de-DE" sz="2000" b="0" dirty="0">
                <a:solidFill>
                  <a:schemeClr val="tx1"/>
                </a:solidFill>
                <a:effectLst/>
              </a:rPr>
            </a:br>
            <a:r>
              <a:rPr lang="de-DE" sz="2000" b="0" dirty="0">
                <a:solidFill>
                  <a:schemeClr val="tx1"/>
                </a:solidFill>
                <a:effectLst/>
              </a:rPr>
              <a:t>- mit Materialien sorgfältig umgehen können</a:t>
            </a:r>
            <a:br>
              <a:rPr lang="de-DE" sz="2000" b="0" dirty="0">
                <a:solidFill>
                  <a:schemeClr val="tx1"/>
                </a:solidFill>
                <a:effectLst/>
              </a:rPr>
            </a:br>
            <a:br>
              <a:rPr lang="de-DE" sz="2000" b="0" dirty="0">
                <a:solidFill>
                  <a:schemeClr val="tx1"/>
                </a:solidFill>
                <a:effectLst/>
              </a:rPr>
            </a:br>
            <a:r>
              <a:rPr lang="de-DE" sz="2000" b="0" dirty="0">
                <a:solidFill>
                  <a:prstClr val="black"/>
                </a:solidFill>
                <a:effectLst/>
              </a:rPr>
              <a:t>Exploration: </a:t>
            </a:r>
            <a:br>
              <a:rPr lang="de-DE" sz="2000" b="0" dirty="0">
                <a:solidFill>
                  <a:prstClr val="black"/>
                </a:solidFill>
                <a:effectLst/>
              </a:rPr>
            </a:br>
            <a:r>
              <a:rPr lang="de-DE" sz="2000" b="0" dirty="0">
                <a:solidFill>
                  <a:prstClr val="black"/>
                </a:solidFill>
                <a:effectLst/>
              </a:rPr>
              <a:t>- Neugierde und Interesse wecken</a:t>
            </a:r>
            <a:br>
              <a:rPr lang="de-DE" sz="2000" b="0" dirty="0">
                <a:solidFill>
                  <a:prstClr val="black"/>
                </a:solidFill>
                <a:effectLst/>
              </a:rPr>
            </a:br>
            <a:r>
              <a:rPr lang="de-DE" sz="2000" b="0" dirty="0">
                <a:solidFill>
                  <a:prstClr val="black"/>
                </a:solidFill>
                <a:effectLst/>
              </a:rPr>
              <a:t>- Wissbegierde</a:t>
            </a:r>
            <a:br>
              <a:rPr lang="de-DE" sz="2000" b="0" dirty="0">
                <a:solidFill>
                  <a:prstClr val="black"/>
                </a:solidFill>
                <a:effectLst/>
              </a:rPr>
            </a:br>
            <a:endParaRPr lang="de-DE" sz="44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a:bodyPr>
          <a:lstStyle/>
          <a:p>
            <a:pPr>
              <a:buFont typeface="Wingdings" panose="05000000000000000000" pitchFamily="2" charset="2"/>
              <a:buChar char="v"/>
            </a:pPr>
            <a:r>
              <a:rPr lang="de-DE" sz="3600" dirty="0">
                <a:solidFill>
                  <a:schemeClr val="accent1">
                    <a:lumMod val="75000"/>
                  </a:schemeClr>
                </a:solidFill>
              </a:rPr>
              <a:t>Motivationaler Bereich</a:t>
            </a:r>
            <a:endParaRPr lang="de-DE" sz="3600" dirty="0">
              <a:solidFill>
                <a:schemeClr val="bg2">
                  <a:lumMod val="50000"/>
                </a:schemeClr>
              </a:solidFill>
            </a:endParaRPr>
          </a:p>
        </p:txBody>
      </p:sp>
    </p:spTree>
    <p:extLst>
      <p:ext uri="{BB962C8B-B14F-4D97-AF65-F5344CB8AC3E}">
        <p14:creationId xmlns:p14="http://schemas.microsoft.com/office/powerpoint/2010/main" val="27370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1341438"/>
            <a:ext cx="8458200" cy="3816350"/>
          </a:xfrm>
        </p:spPr>
        <p:txBody>
          <a:bodyPr>
            <a:normAutofit/>
          </a:bodyPr>
          <a:lstStyle/>
          <a:p>
            <a:pPr algn="ctr"/>
            <a:r>
              <a:rPr lang="de-DE" sz="3100" dirty="0">
                <a:solidFill>
                  <a:schemeClr val="accent1"/>
                </a:solidFill>
                <a:effectLst>
                  <a:outerShdw blurRad="38100" dist="38100" dir="2700000" algn="tl">
                    <a:srgbClr val="000000">
                      <a:alpha val="43137"/>
                    </a:srgbClr>
                  </a:outerShdw>
                </a:effectLst>
              </a:rPr>
              <a:t>Warum ist es in der Schule wichtig?</a:t>
            </a:r>
            <a:br>
              <a:rPr lang="de-DE" sz="3100" dirty="0">
                <a:solidFill>
                  <a:schemeClr val="accent1"/>
                </a:solidFill>
                <a:effectLst>
                  <a:outerShdw blurRad="38100" dist="38100" dir="2700000" algn="tl">
                    <a:srgbClr val="000000">
                      <a:alpha val="43137"/>
                    </a:srgbClr>
                  </a:outerShdw>
                </a:effectLst>
              </a:rPr>
            </a:br>
            <a:br>
              <a:rPr lang="de-DE" sz="3100" dirty="0">
                <a:solidFill>
                  <a:schemeClr val="accent1"/>
                </a:solidFill>
                <a:effectLst>
                  <a:outerShdw blurRad="38100" dist="38100" dir="2700000" algn="tl">
                    <a:srgbClr val="000000">
                      <a:alpha val="43137"/>
                    </a:srgbClr>
                  </a:outerShdw>
                </a:effectLst>
              </a:rPr>
            </a:br>
            <a:r>
              <a:rPr lang="de-DE" sz="2000" b="0" dirty="0">
                <a:solidFill>
                  <a:schemeClr val="tx1"/>
                </a:solidFill>
                <a:effectLst/>
              </a:rPr>
              <a:t>- Schulweg selbstständig</a:t>
            </a:r>
            <a:br>
              <a:rPr lang="de-DE" sz="2000" b="0" dirty="0">
                <a:solidFill>
                  <a:schemeClr val="tx1"/>
                </a:solidFill>
                <a:effectLst/>
              </a:rPr>
            </a:br>
            <a:r>
              <a:rPr lang="de-DE" sz="2000" b="0" dirty="0">
                <a:solidFill>
                  <a:schemeClr val="tx1"/>
                </a:solidFill>
                <a:effectLst/>
              </a:rPr>
              <a:t>- Motivation erleichtert/bereichert den Unterricht</a:t>
            </a:r>
            <a:br>
              <a:rPr lang="de-DE" sz="2000" b="0" dirty="0">
                <a:solidFill>
                  <a:schemeClr val="tx1"/>
                </a:solidFill>
                <a:effectLst/>
              </a:rPr>
            </a:br>
            <a:r>
              <a:rPr lang="de-DE" sz="2000" b="0" dirty="0">
                <a:solidFill>
                  <a:schemeClr val="tx1"/>
                </a:solidFill>
                <a:effectLst/>
              </a:rPr>
              <a:t>- Arbeitshaltung/-organisation ab 1. Klasse</a:t>
            </a:r>
            <a:br>
              <a:rPr lang="de-DE" sz="2000" b="0" dirty="0">
                <a:solidFill>
                  <a:schemeClr val="tx1"/>
                </a:solidFill>
                <a:effectLst/>
              </a:rPr>
            </a:br>
            <a:r>
              <a:rPr lang="de-DE" sz="2000" b="0" dirty="0">
                <a:solidFill>
                  <a:schemeClr val="tx1"/>
                </a:solidFill>
                <a:effectLst/>
              </a:rPr>
              <a:t>- Exploration: Neues/Unbekanntes jeden Tag</a:t>
            </a:r>
            <a:br>
              <a:rPr lang="de-DE" sz="2000" b="0" dirty="0">
                <a:solidFill>
                  <a:schemeClr val="tx1"/>
                </a:solidFill>
                <a:effectLst/>
              </a:rPr>
            </a:br>
            <a:endParaRPr lang="de-DE" sz="44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a:bodyPr>
          <a:lstStyle/>
          <a:p>
            <a:pPr>
              <a:buFont typeface="Wingdings" panose="05000000000000000000" pitchFamily="2" charset="2"/>
              <a:buChar char="v"/>
            </a:pPr>
            <a:r>
              <a:rPr lang="de-DE" sz="3600" dirty="0">
                <a:solidFill>
                  <a:schemeClr val="accent1">
                    <a:lumMod val="75000"/>
                  </a:schemeClr>
                </a:solidFill>
              </a:rPr>
              <a:t>Motivationaler Bereich</a:t>
            </a:r>
            <a:endParaRPr lang="de-DE" sz="3600" dirty="0">
              <a:solidFill>
                <a:schemeClr val="bg2">
                  <a:lumMod val="50000"/>
                </a:schemeClr>
              </a:solidFill>
            </a:endParaRPr>
          </a:p>
        </p:txBody>
      </p:sp>
    </p:spTree>
    <p:extLst>
      <p:ext uri="{BB962C8B-B14F-4D97-AF65-F5344CB8AC3E}">
        <p14:creationId xmlns:p14="http://schemas.microsoft.com/office/powerpoint/2010/main" val="27370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549274"/>
            <a:ext cx="8458200" cy="5183981"/>
          </a:xfrm>
        </p:spPr>
        <p:txBody>
          <a:bodyPr>
            <a:noAutofit/>
          </a:bodyPr>
          <a:lstStyle/>
          <a:p>
            <a:pPr algn="ctr"/>
            <a:r>
              <a:rPr lang="de-DE" sz="3600" b="0" dirty="0">
                <a:solidFill>
                  <a:schemeClr val="accent1"/>
                </a:solidFill>
                <a:effectLst/>
              </a:rPr>
              <a:t>Definition</a:t>
            </a:r>
            <a:br>
              <a:rPr lang="de-DE" sz="3600" b="0" dirty="0">
                <a:solidFill>
                  <a:schemeClr val="accent1"/>
                </a:solidFill>
                <a:effectLst/>
              </a:rPr>
            </a:br>
            <a:br>
              <a:rPr lang="de-DE" sz="2400" b="0" dirty="0">
                <a:solidFill>
                  <a:schemeClr val="tx1"/>
                </a:solidFill>
                <a:effectLst/>
              </a:rPr>
            </a:br>
            <a:r>
              <a:rPr lang="de-DE" sz="2400" b="0" dirty="0">
                <a:solidFill>
                  <a:schemeClr val="tx1"/>
                </a:solidFill>
                <a:effectLst/>
              </a:rPr>
              <a:t> </a:t>
            </a:r>
            <a:r>
              <a:rPr lang="de-DE" sz="2000" dirty="0">
                <a:effectLst/>
              </a:rPr>
              <a:t>Vielseitige Bewegungsmöglichkeiten tragen dazu bei, dass das Kind seine Bewegungsmöglichkeiten und –grenzen sowie seine Körperausdehnung und –reaktion wahrnimmt und kennen lernt. </a:t>
            </a:r>
            <a:br>
              <a:rPr lang="de-DE" sz="2000" dirty="0">
                <a:effectLst/>
              </a:rPr>
            </a:br>
            <a:r>
              <a:rPr lang="de-DE" sz="2000" dirty="0">
                <a:effectLst/>
              </a:rPr>
              <a:t> </a:t>
            </a:r>
            <a:br>
              <a:rPr lang="de-DE" sz="2000" dirty="0">
                <a:effectLst/>
              </a:rPr>
            </a:br>
            <a:r>
              <a:rPr lang="de-DE" sz="2000" dirty="0">
                <a:effectLst/>
              </a:rPr>
              <a:t>Alles hat mit Bewegung zu tun</a:t>
            </a:r>
            <a:br>
              <a:rPr lang="de-DE" sz="2000" dirty="0">
                <a:effectLst/>
              </a:rPr>
            </a:br>
            <a:r>
              <a:rPr lang="de-DE" sz="2000" dirty="0">
                <a:effectLst/>
              </a:rPr>
              <a:t>Orientierung in Raum - Lage, z. B. oben – unten, hinten – vorn, … </a:t>
            </a:r>
            <a:br>
              <a:rPr lang="de-DE" sz="2000" dirty="0">
                <a:effectLst/>
              </a:rPr>
            </a:br>
            <a:r>
              <a:rPr lang="de-DE" sz="2000" dirty="0">
                <a:effectLst/>
              </a:rPr>
              <a:t>Körperwahrnehmung</a:t>
            </a:r>
            <a:endParaRPr lang="de-DE" sz="28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fontScale="85000" lnSpcReduction="20000"/>
          </a:bodyPr>
          <a:lstStyle/>
          <a:p>
            <a:pPr>
              <a:buFont typeface="Wingdings" panose="05000000000000000000" pitchFamily="2" charset="2"/>
              <a:buChar char="v"/>
            </a:pPr>
            <a:r>
              <a:rPr lang="de-DE" sz="3600" dirty="0">
                <a:solidFill>
                  <a:schemeClr val="accent1">
                    <a:lumMod val="75000"/>
                  </a:schemeClr>
                </a:solidFill>
              </a:rPr>
              <a:t>Motorische Fähigkeiten / Körperlicher Bereich</a:t>
            </a:r>
            <a:endParaRPr lang="de-DE" sz="3600" dirty="0">
              <a:solidFill>
                <a:schemeClr val="bg2">
                  <a:lumMod val="50000"/>
                </a:schemeClr>
              </a:solidFill>
            </a:endParaRPr>
          </a:p>
        </p:txBody>
      </p:sp>
    </p:spTree>
    <p:extLst>
      <p:ext uri="{BB962C8B-B14F-4D97-AF65-F5344CB8AC3E}">
        <p14:creationId xmlns:p14="http://schemas.microsoft.com/office/powerpoint/2010/main" val="3793531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36164" y="1340768"/>
            <a:ext cx="8458200" cy="3816350"/>
          </a:xfrm>
        </p:spPr>
        <p:txBody>
          <a:bodyPr>
            <a:normAutofit/>
          </a:bodyPr>
          <a:lstStyle/>
          <a:p>
            <a:pPr algn="ctr"/>
            <a:br>
              <a:rPr lang="de-DE" sz="3100" dirty="0">
                <a:solidFill>
                  <a:schemeClr val="accent1"/>
                </a:solidFill>
              </a:rPr>
            </a:br>
            <a:br>
              <a:rPr lang="de-DE" sz="2000" b="0" dirty="0">
                <a:solidFill>
                  <a:schemeClr val="tx1"/>
                </a:solidFill>
                <a:effectLst/>
              </a:rPr>
            </a:br>
            <a:br>
              <a:rPr lang="de-DE" sz="2000" b="0" dirty="0">
                <a:solidFill>
                  <a:schemeClr val="tx1"/>
                </a:solidFill>
                <a:effectLst/>
              </a:rPr>
            </a:br>
            <a:br>
              <a:rPr lang="de-DE" sz="3100" dirty="0">
                <a:solidFill>
                  <a:schemeClr val="tx1"/>
                </a:solidFill>
              </a:rPr>
            </a:br>
            <a:endParaRPr lang="de-DE" sz="44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fontScale="85000" lnSpcReduction="20000"/>
          </a:bodyPr>
          <a:lstStyle/>
          <a:p>
            <a:pPr>
              <a:buFont typeface="Wingdings" panose="05000000000000000000" pitchFamily="2" charset="2"/>
              <a:buChar char="v"/>
            </a:pPr>
            <a:r>
              <a:rPr lang="de-DE" sz="3600" dirty="0">
                <a:solidFill>
                  <a:schemeClr val="accent1">
                    <a:lumMod val="75000"/>
                  </a:schemeClr>
                </a:solidFill>
              </a:rPr>
              <a:t>Motorische Fähigkeiten / Körperlicher Bereich</a:t>
            </a:r>
            <a:endParaRPr lang="de-DE" sz="3600" dirty="0">
              <a:solidFill>
                <a:schemeClr val="bg2">
                  <a:lumMod val="50000"/>
                </a:schemeClr>
              </a:solidFill>
            </a:endParaRPr>
          </a:p>
        </p:txBody>
      </p:sp>
      <p:sp>
        <p:nvSpPr>
          <p:cNvPr id="6" name="Titel 1"/>
          <p:cNvSpPr txBox="1">
            <a:spLocks/>
          </p:cNvSpPr>
          <p:nvPr/>
        </p:nvSpPr>
        <p:spPr>
          <a:xfrm>
            <a:off x="683568" y="1556792"/>
            <a:ext cx="7884368" cy="4320480"/>
          </a:xfrm>
          <a:prstGeom prst="rect">
            <a:avLst/>
          </a:prstGeom>
        </p:spPr>
        <p:txBody>
          <a:bodyPr vert="horz" anchor="ctr">
            <a:normAutofit fontScale="9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de-DE" sz="3100" dirty="0">
                <a:solidFill>
                  <a:schemeClr val="accent1"/>
                </a:solidFill>
              </a:rPr>
              <a:t>Beispiele aus Alltag und Anregungen</a:t>
            </a:r>
            <a:br>
              <a:rPr lang="de-DE" sz="3100" dirty="0">
                <a:solidFill>
                  <a:schemeClr val="accent1"/>
                </a:solidFill>
              </a:rPr>
            </a:br>
            <a:br>
              <a:rPr lang="de-DE" sz="3100" dirty="0">
                <a:solidFill>
                  <a:schemeClr val="accent1"/>
                </a:solidFill>
              </a:rPr>
            </a:br>
            <a:r>
              <a:rPr lang="de-DE" sz="2000" b="0" dirty="0">
                <a:solidFill>
                  <a:schemeClr val="tx1"/>
                </a:solidFill>
                <a:effectLst/>
              </a:rPr>
              <a:t>- </a:t>
            </a:r>
            <a:r>
              <a:rPr lang="de-DE" sz="2000" dirty="0">
                <a:solidFill>
                  <a:schemeClr val="tx1"/>
                </a:solidFill>
                <a:effectLst/>
              </a:rPr>
              <a:t>Feinmotorik:</a:t>
            </a:r>
            <a:r>
              <a:rPr lang="de-DE" sz="2000" b="0" dirty="0">
                <a:solidFill>
                  <a:schemeClr val="tx1"/>
                </a:solidFill>
                <a:effectLst/>
              </a:rPr>
              <a:t>	Richtige Stifthaltung, Umgang mit Schere 			und Kleber, Kneten, Bügelperlen, Stickbilder,</a:t>
            </a:r>
            <a:br>
              <a:rPr lang="de-DE" sz="2000" b="0" dirty="0">
                <a:solidFill>
                  <a:schemeClr val="tx1"/>
                </a:solidFill>
                <a:effectLst/>
              </a:rPr>
            </a:br>
            <a:r>
              <a:rPr lang="de-DE" sz="2000" b="0" dirty="0">
                <a:solidFill>
                  <a:schemeClr val="tx1"/>
                </a:solidFill>
                <a:effectLst/>
              </a:rPr>
              <a:t>		Obst und Gemüse schneiden…</a:t>
            </a:r>
            <a:br>
              <a:rPr lang="de-DE" sz="2000" b="0" dirty="0">
                <a:solidFill>
                  <a:schemeClr val="tx1"/>
                </a:solidFill>
                <a:effectLst/>
              </a:rPr>
            </a:br>
            <a:r>
              <a:rPr lang="de-DE" sz="2000" b="0" dirty="0">
                <a:solidFill>
                  <a:schemeClr val="tx1"/>
                </a:solidFill>
                <a:effectLst/>
              </a:rPr>
              <a:t>		     				</a:t>
            </a:r>
            <a:br>
              <a:rPr lang="de-DE" sz="2000" b="0" dirty="0">
                <a:solidFill>
                  <a:schemeClr val="tx1"/>
                </a:solidFill>
                <a:effectLst/>
              </a:rPr>
            </a:br>
            <a:r>
              <a:rPr lang="de-DE" sz="2000" b="0" dirty="0">
                <a:solidFill>
                  <a:schemeClr val="tx1"/>
                </a:solidFill>
                <a:effectLst/>
              </a:rPr>
              <a:t>- </a:t>
            </a:r>
            <a:r>
              <a:rPr lang="de-DE" sz="2000" dirty="0">
                <a:solidFill>
                  <a:schemeClr val="tx1"/>
                </a:solidFill>
                <a:effectLst/>
              </a:rPr>
              <a:t>Grobmotorik:	</a:t>
            </a:r>
            <a:r>
              <a:rPr lang="de-DE" sz="2000" b="0" dirty="0">
                <a:solidFill>
                  <a:schemeClr val="tx1"/>
                </a:solidFill>
                <a:effectLst/>
              </a:rPr>
              <a:t>Ball fangen, Hüpfen, Hampelmann‚ Seilhüpfen…</a:t>
            </a:r>
            <a:br>
              <a:rPr lang="de-DE" sz="2000" b="0" dirty="0">
                <a:solidFill>
                  <a:schemeClr val="tx1"/>
                </a:solidFill>
                <a:effectLst/>
              </a:rPr>
            </a:br>
            <a:br>
              <a:rPr lang="de-DE" sz="2000" b="0" dirty="0">
                <a:solidFill>
                  <a:schemeClr val="tx1"/>
                </a:solidFill>
                <a:effectLst/>
              </a:rPr>
            </a:br>
            <a:r>
              <a:rPr lang="de-DE" sz="2000" b="0" dirty="0">
                <a:solidFill>
                  <a:schemeClr val="tx1"/>
                </a:solidFill>
                <a:effectLst/>
              </a:rPr>
              <a:t>- </a:t>
            </a:r>
            <a:r>
              <a:rPr lang="de-DE" sz="2000" dirty="0">
                <a:solidFill>
                  <a:schemeClr val="tx1"/>
                </a:solidFill>
                <a:effectLst/>
              </a:rPr>
              <a:t>Lebenspraxis:	</a:t>
            </a:r>
            <a:r>
              <a:rPr lang="de-DE" sz="2000" b="0" dirty="0">
                <a:solidFill>
                  <a:schemeClr val="tx1"/>
                </a:solidFill>
                <a:effectLst/>
              </a:rPr>
              <a:t>Jacke zumachen, selbst umziehen, eigene Sachen 			erkennen...</a:t>
            </a:r>
            <a:br>
              <a:rPr lang="de-DE" sz="2000" b="0" dirty="0">
                <a:solidFill>
                  <a:schemeClr val="tx1"/>
                </a:solidFill>
                <a:effectLst/>
              </a:rPr>
            </a:br>
            <a:br>
              <a:rPr lang="de-DE" sz="2000" b="0" dirty="0">
                <a:solidFill>
                  <a:schemeClr val="tx1"/>
                </a:solidFill>
                <a:effectLst/>
              </a:rPr>
            </a:br>
            <a:r>
              <a:rPr lang="de-DE" sz="2000" dirty="0">
                <a:solidFill>
                  <a:schemeClr val="tx1"/>
                </a:solidFill>
                <a:effectLst/>
              </a:rPr>
              <a:t>Hören –Sehen -Sprache überprüfen </a:t>
            </a:r>
            <a:br>
              <a:rPr lang="de-DE" sz="2000" b="0" dirty="0">
                <a:solidFill>
                  <a:schemeClr val="tx1"/>
                </a:solidFill>
                <a:effectLst/>
              </a:rPr>
            </a:br>
            <a:endParaRPr lang="de-DE" sz="4400" dirty="0">
              <a:solidFill>
                <a:schemeClr val="accent4">
                  <a:lumMod val="75000"/>
                </a:schemeClr>
              </a:solidFill>
            </a:endParaRPr>
          </a:p>
        </p:txBody>
      </p:sp>
    </p:spTree>
    <p:extLst>
      <p:ext uri="{BB962C8B-B14F-4D97-AF65-F5344CB8AC3E}">
        <p14:creationId xmlns:p14="http://schemas.microsoft.com/office/powerpoint/2010/main" val="4287782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1341438"/>
            <a:ext cx="8458200" cy="3816350"/>
          </a:xfrm>
        </p:spPr>
        <p:txBody>
          <a:bodyPr>
            <a:normAutofit/>
          </a:bodyPr>
          <a:lstStyle/>
          <a:p>
            <a:pPr algn="ctr"/>
            <a:r>
              <a:rPr lang="de-DE" sz="3100" dirty="0">
                <a:solidFill>
                  <a:schemeClr val="accent1"/>
                </a:solidFill>
                <a:effectLst>
                  <a:outerShdw blurRad="38100" dist="38100" dir="2700000" algn="tl">
                    <a:srgbClr val="000000">
                      <a:alpha val="43137"/>
                    </a:srgbClr>
                  </a:outerShdw>
                </a:effectLst>
              </a:rPr>
              <a:t>Warum ist es in der Schule wichtig?</a:t>
            </a:r>
            <a:br>
              <a:rPr lang="de-DE" sz="3100" dirty="0">
                <a:solidFill>
                  <a:schemeClr val="accent1"/>
                </a:solidFill>
                <a:effectLst>
                  <a:outerShdw blurRad="38100" dist="38100" dir="2700000" algn="tl">
                    <a:srgbClr val="000000">
                      <a:alpha val="43137"/>
                    </a:srgbClr>
                  </a:outerShdw>
                </a:effectLst>
              </a:rPr>
            </a:br>
            <a:br>
              <a:rPr lang="de-DE" sz="3100" dirty="0">
                <a:solidFill>
                  <a:schemeClr val="accent1"/>
                </a:solidFill>
                <a:effectLst>
                  <a:outerShdw blurRad="38100" dist="38100" dir="2700000" algn="tl">
                    <a:srgbClr val="000000">
                      <a:alpha val="43137"/>
                    </a:srgbClr>
                  </a:outerShdw>
                </a:effectLst>
              </a:rPr>
            </a:br>
            <a:r>
              <a:rPr lang="de-DE" sz="2000" b="0" dirty="0">
                <a:solidFill>
                  <a:schemeClr val="tx1"/>
                </a:solidFill>
                <a:effectLst/>
              </a:rPr>
              <a:t>- Grobmotorik hat großen Einfluss auf geist. Entwicklung</a:t>
            </a:r>
            <a:br>
              <a:rPr lang="de-DE" sz="2000" b="0" dirty="0">
                <a:solidFill>
                  <a:schemeClr val="tx1"/>
                </a:solidFill>
                <a:effectLst/>
              </a:rPr>
            </a:br>
            <a:r>
              <a:rPr lang="de-DE" sz="2000" b="0" dirty="0">
                <a:solidFill>
                  <a:schemeClr val="tx1"/>
                </a:solidFill>
                <a:effectLst/>
              </a:rPr>
              <a:t>- Feinmotorik ist Grundlage für Arbeit mit Stift</a:t>
            </a:r>
            <a:br>
              <a:rPr lang="de-DE" sz="2000" b="0" dirty="0">
                <a:solidFill>
                  <a:schemeClr val="tx1"/>
                </a:solidFill>
                <a:effectLst/>
              </a:rPr>
            </a:br>
            <a:r>
              <a:rPr lang="de-DE" sz="2000" b="0" dirty="0">
                <a:solidFill>
                  <a:schemeClr val="tx1"/>
                </a:solidFill>
                <a:effectLst/>
              </a:rPr>
              <a:t>-Lebenspraktische Fertigkeiten beeinflussen Unterrichtsablauf.</a:t>
            </a:r>
            <a:br>
              <a:rPr lang="de-DE" sz="2000" b="0" dirty="0">
                <a:solidFill>
                  <a:schemeClr val="tx1"/>
                </a:solidFill>
                <a:effectLst/>
              </a:rPr>
            </a:br>
            <a:br>
              <a:rPr lang="de-DE" sz="2000" b="0" dirty="0">
                <a:solidFill>
                  <a:schemeClr val="tx1"/>
                </a:solidFill>
                <a:effectLst/>
              </a:rPr>
            </a:br>
            <a:endParaRPr lang="de-DE" sz="44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fontScale="85000" lnSpcReduction="20000"/>
          </a:bodyPr>
          <a:lstStyle/>
          <a:p>
            <a:pPr>
              <a:buFont typeface="Wingdings" panose="05000000000000000000" pitchFamily="2" charset="2"/>
              <a:buChar char="v"/>
            </a:pPr>
            <a:r>
              <a:rPr lang="de-DE" sz="3600" dirty="0">
                <a:solidFill>
                  <a:schemeClr val="accent1">
                    <a:lumMod val="75000"/>
                  </a:schemeClr>
                </a:solidFill>
              </a:rPr>
              <a:t>Motorische Fähigkeiten / Körperlicher Bereich</a:t>
            </a:r>
            <a:endParaRPr lang="de-DE" sz="3600" dirty="0">
              <a:solidFill>
                <a:schemeClr val="bg2">
                  <a:lumMod val="50000"/>
                </a:schemeClr>
              </a:solidFill>
            </a:endParaRPr>
          </a:p>
        </p:txBody>
      </p:sp>
    </p:spTree>
    <p:extLst>
      <p:ext uri="{BB962C8B-B14F-4D97-AF65-F5344CB8AC3E}">
        <p14:creationId xmlns:p14="http://schemas.microsoft.com/office/powerpoint/2010/main" val="4287782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692696"/>
            <a:ext cx="7772400" cy="1828800"/>
          </a:xfrm>
        </p:spPr>
        <p:txBody>
          <a:bodyPr>
            <a:noAutofit/>
          </a:bodyPr>
          <a:lstStyle/>
          <a:p>
            <a:pPr algn="ctr"/>
            <a:r>
              <a:rPr lang="de-DE" sz="5400" dirty="0"/>
              <a:t>         Verabschiedung</a:t>
            </a:r>
          </a:p>
        </p:txBody>
      </p:sp>
      <p:sp>
        <p:nvSpPr>
          <p:cNvPr id="3" name="Textplatzhalter 2"/>
          <p:cNvSpPr>
            <a:spLocks noGrp="1"/>
          </p:cNvSpPr>
          <p:nvPr>
            <p:ph type="body" idx="1"/>
          </p:nvPr>
        </p:nvSpPr>
        <p:spPr>
          <a:xfrm>
            <a:off x="611560" y="3356992"/>
            <a:ext cx="8136904" cy="1454888"/>
          </a:xfrm>
        </p:spPr>
        <p:txBody>
          <a:bodyPr>
            <a:noAutofit/>
          </a:bodyPr>
          <a:lstStyle/>
          <a:p>
            <a:pPr algn="ctr"/>
            <a:r>
              <a:rPr lang="de-DE" sz="4400" dirty="0"/>
              <a:t>„Sind Sie schulreife Eltern?“</a:t>
            </a:r>
            <a:br>
              <a:rPr lang="de-DE" sz="6000" dirty="0"/>
            </a:br>
            <a:r>
              <a:rPr lang="de-DE" sz="3600" dirty="0"/>
              <a:t>(Gedanken)</a:t>
            </a:r>
            <a:endParaRPr lang="de-DE"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de-DE" dirty="0"/>
              <a:t>Können Sie Ihrem Kind zuhören?</a:t>
            </a:r>
          </a:p>
        </p:txBody>
      </p:sp>
      <p:sp>
        <p:nvSpPr>
          <p:cNvPr id="3" name="Untertitel 2"/>
          <p:cNvSpPr>
            <a:spLocks noGrp="1"/>
          </p:cNvSpPr>
          <p:nvPr>
            <p:ph type="subTitle" idx="1"/>
          </p:nvPr>
        </p:nvSpPr>
        <p:spPr/>
        <p:txBody>
          <a:bodyPr/>
          <a:lstStyle/>
          <a:p>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gn="ctr"/>
            <a:r>
              <a:rPr lang="de-DE" sz="4000" dirty="0"/>
              <a:t>Strahlen Sie Ruhe aus und hetzen Ihr Kind selten?</a:t>
            </a:r>
          </a:p>
        </p:txBody>
      </p:sp>
      <p:sp>
        <p:nvSpPr>
          <p:cNvPr id="3" name="Untertitel 2"/>
          <p:cNvSpPr>
            <a:spLocks noGrp="1"/>
          </p:cNvSpPr>
          <p:nvPr>
            <p:ph type="subTitle" idx="1"/>
          </p:nvPr>
        </p:nvSpPr>
        <p:spPr/>
        <p:txBody>
          <a:bodyPr/>
          <a:lstStyle/>
          <a:p>
            <a:endParaRPr lang="de-D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gn="ctr"/>
            <a:r>
              <a:rPr lang="de-DE" sz="4000" dirty="0"/>
              <a:t>Schmusen und lachen Sie viel mit Ihrem Kind?</a:t>
            </a:r>
          </a:p>
        </p:txBody>
      </p:sp>
      <p:sp>
        <p:nvSpPr>
          <p:cNvPr id="3" name="Untertitel 2"/>
          <p:cNvSpPr>
            <a:spLocks noGrp="1"/>
          </p:cNvSpPr>
          <p:nvPr>
            <p:ph type="subTitle" idx="1"/>
          </p:nvPr>
        </p:nvSpPr>
        <p:spPr/>
        <p:txBody>
          <a:bodyPr/>
          <a:lstStyle/>
          <a:p>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Wichtige Voraussetzungen für die Schule</a:t>
            </a:r>
          </a:p>
        </p:txBody>
      </p:sp>
      <p:sp>
        <p:nvSpPr>
          <p:cNvPr id="3" name="Text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66311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pPr algn="ctr"/>
            <a:r>
              <a:rPr lang="de-DE" sz="4000" dirty="0"/>
              <a:t>Wie steht es mit Ihrer Geduld, wenn mal etwas misslingt?</a:t>
            </a:r>
          </a:p>
        </p:txBody>
      </p:sp>
      <p:sp>
        <p:nvSpPr>
          <p:cNvPr id="3" name="Untertitel 2"/>
          <p:cNvSpPr>
            <a:spLocks noGrp="1"/>
          </p:cNvSpPr>
          <p:nvPr>
            <p:ph type="subTitle" idx="1"/>
          </p:nvPr>
        </p:nvSpPr>
        <p:spPr/>
        <p:txBody>
          <a:bodyPr/>
          <a:lstStyle/>
          <a:p>
            <a:endParaRPr lang="de-D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gn="ctr"/>
            <a:r>
              <a:rPr lang="de-DE" sz="4000" dirty="0"/>
              <a:t>Loben Sie Ihr Kind genug, freuen Sie sich mit ihm über kleine Fortschritte?</a:t>
            </a:r>
          </a:p>
        </p:txBody>
      </p:sp>
      <p:sp>
        <p:nvSpPr>
          <p:cNvPr id="3" name="Untertitel 2"/>
          <p:cNvSpPr>
            <a:spLocks noGrp="1"/>
          </p:cNvSpPr>
          <p:nvPr>
            <p:ph type="subTitle" idx="1"/>
          </p:nvPr>
        </p:nvSpPr>
        <p:spPr/>
        <p:txBody>
          <a:bodyPr/>
          <a:lstStyle/>
          <a:p>
            <a:endParaRPr lang="de-D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gn="ctr"/>
            <a:r>
              <a:rPr lang="de-DE" sz="4000" dirty="0"/>
              <a:t>Trauen Sie Ihrem Kind immer etwas mehr zu und geben ihm dadurch mehr Sicherheit und Selbstvertrauen?</a:t>
            </a:r>
          </a:p>
        </p:txBody>
      </p:sp>
      <p:sp>
        <p:nvSpPr>
          <p:cNvPr id="3" name="Untertitel 2"/>
          <p:cNvSpPr>
            <a:spLocks noGrp="1"/>
          </p:cNvSpPr>
          <p:nvPr>
            <p:ph type="subTitle" idx="1"/>
          </p:nvPr>
        </p:nvSpPr>
        <p:spPr/>
        <p:txBody>
          <a:bodyPr/>
          <a:lstStyle/>
          <a:p>
            <a:endParaRPr lang="de-D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gn="ctr"/>
            <a:r>
              <a:rPr lang="de-DE" sz="4000" dirty="0"/>
              <a:t>Können Sie sich bei Ihrem Kind auch einmal entschuldigen?</a:t>
            </a:r>
          </a:p>
        </p:txBody>
      </p:sp>
      <p:sp>
        <p:nvSpPr>
          <p:cNvPr id="3" name="Untertitel 2"/>
          <p:cNvSpPr>
            <a:spLocks noGrp="1"/>
          </p:cNvSpPr>
          <p:nvPr>
            <p:ph type="subTitle" idx="1"/>
          </p:nvPr>
        </p:nvSpPr>
        <p:spPr/>
        <p:txBody>
          <a:bodyPr/>
          <a:lstStyle/>
          <a:p>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gn="ctr"/>
            <a:r>
              <a:rPr lang="de-DE" sz="4000" dirty="0"/>
              <a:t>Planen Sie gemeinsam Unternehmungen? </a:t>
            </a:r>
          </a:p>
        </p:txBody>
      </p:sp>
      <p:sp>
        <p:nvSpPr>
          <p:cNvPr id="3" name="Untertitel 2"/>
          <p:cNvSpPr>
            <a:spLocks noGrp="1"/>
          </p:cNvSpPr>
          <p:nvPr>
            <p:ph type="subTitle" idx="1"/>
          </p:nvPr>
        </p:nvSpPr>
        <p:spPr/>
        <p:txBody>
          <a:bodyPr/>
          <a:lstStyle/>
          <a:p>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755576" y="548680"/>
            <a:ext cx="7772400" cy="1829761"/>
          </a:xfrm>
        </p:spPr>
        <p:txBody>
          <a:bodyPr>
            <a:normAutofit fontScale="90000"/>
          </a:bodyPr>
          <a:lstStyle/>
          <a:p>
            <a:r>
              <a:rPr lang="de-DE" dirty="0"/>
              <a:t>Wichtige Voraussetzungen für die Schule</a:t>
            </a:r>
          </a:p>
        </p:txBody>
      </p:sp>
      <p:sp>
        <p:nvSpPr>
          <p:cNvPr id="2" name="Inhaltsplatzhalter 1"/>
          <p:cNvSpPr>
            <a:spLocks noGrp="1"/>
          </p:cNvSpPr>
          <p:nvPr>
            <p:ph type="subTitle" idx="1"/>
          </p:nvPr>
        </p:nvSpPr>
        <p:spPr>
          <a:xfrm>
            <a:off x="685800" y="2492896"/>
            <a:ext cx="7772400" cy="2318415"/>
          </a:xfrm>
        </p:spPr>
        <p:txBody>
          <a:bodyPr>
            <a:normAutofit fontScale="85000" lnSpcReduction="20000"/>
          </a:bodyPr>
          <a:lstStyle/>
          <a:p>
            <a:pPr marL="571500" indent="-571500" algn="l">
              <a:buFont typeface="Wingdings" panose="05000000000000000000" pitchFamily="2" charset="2"/>
              <a:buChar char="v"/>
            </a:pPr>
            <a:r>
              <a:rPr lang="de-DE" sz="4000" dirty="0"/>
              <a:t>Sozial und Emotionaler Bereich</a:t>
            </a:r>
          </a:p>
          <a:p>
            <a:pPr marL="571500" indent="-571500" algn="l">
              <a:buFont typeface="Wingdings" panose="05000000000000000000" pitchFamily="2" charset="2"/>
              <a:buChar char="v"/>
            </a:pPr>
            <a:r>
              <a:rPr lang="de-DE" sz="4000" dirty="0"/>
              <a:t>Kognitiver Bereich</a:t>
            </a:r>
          </a:p>
          <a:p>
            <a:pPr marL="571500" indent="-571500" algn="l">
              <a:buFont typeface="Wingdings" panose="05000000000000000000" pitchFamily="2" charset="2"/>
              <a:buChar char="v"/>
            </a:pPr>
            <a:r>
              <a:rPr lang="de-DE" sz="4000" dirty="0"/>
              <a:t>Motivationaler Bereich</a:t>
            </a:r>
          </a:p>
          <a:p>
            <a:pPr marL="571500" indent="-571500" algn="l">
              <a:buFont typeface="Wingdings" panose="05000000000000000000" pitchFamily="2" charset="2"/>
              <a:buChar char="v"/>
            </a:pPr>
            <a:r>
              <a:rPr lang="de-DE" sz="4000" dirty="0"/>
              <a:t>Motorische Fähigkeiten / Körperlicher Bereich</a:t>
            </a:r>
          </a:p>
          <a:p>
            <a:endParaRPr lang="de-DE" dirty="0"/>
          </a:p>
        </p:txBody>
      </p:sp>
    </p:spTree>
    <p:extLst>
      <p:ext uri="{BB962C8B-B14F-4D97-AF65-F5344CB8AC3E}">
        <p14:creationId xmlns:p14="http://schemas.microsoft.com/office/powerpoint/2010/main" val="3428316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idx="1"/>
          </p:nvPr>
        </p:nvSpPr>
        <p:spPr>
          <a:xfrm>
            <a:off x="457200" y="476672"/>
            <a:ext cx="8229600" cy="5530619"/>
          </a:xfrm>
        </p:spPr>
        <p:txBody>
          <a:bodyPr>
            <a:normAutofit/>
          </a:bodyPr>
          <a:lstStyle/>
          <a:p>
            <a:pPr>
              <a:buFont typeface="Wingdings" panose="05000000000000000000" pitchFamily="2" charset="2"/>
              <a:buChar char="v"/>
            </a:pPr>
            <a:r>
              <a:rPr lang="de-DE" sz="3600" dirty="0">
                <a:solidFill>
                  <a:schemeClr val="accent1">
                    <a:lumMod val="75000"/>
                  </a:schemeClr>
                </a:solidFill>
              </a:rPr>
              <a:t>Sozial und Emotionaler Bereich</a:t>
            </a:r>
            <a:endParaRPr lang="de-DE" sz="3600" dirty="0">
              <a:solidFill>
                <a:schemeClr val="bg2">
                  <a:lumMod val="50000"/>
                </a:schemeClr>
              </a:solidFill>
            </a:endParaRPr>
          </a:p>
        </p:txBody>
      </p:sp>
      <p:sp>
        <p:nvSpPr>
          <p:cNvPr id="2" name="Titel 1"/>
          <p:cNvSpPr>
            <a:spLocks noGrp="1"/>
          </p:cNvSpPr>
          <p:nvPr>
            <p:ph type="title"/>
          </p:nvPr>
        </p:nvSpPr>
        <p:spPr>
          <a:xfrm>
            <a:off x="539552" y="2996952"/>
            <a:ext cx="8229600" cy="1143000"/>
          </a:xfrm>
        </p:spPr>
        <p:txBody>
          <a:bodyPr>
            <a:normAutofit fontScale="90000"/>
          </a:bodyPr>
          <a:lstStyle/>
          <a:p>
            <a:pPr algn="ctr"/>
            <a:r>
              <a:rPr lang="de-DE" sz="4000" b="0" dirty="0">
                <a:solidFill>
                  <a:schemeClr val="accent1"/>
                </a:solidFill>
                <a:effectLst/>
              </a:rPr>
              <a:t>Definition</a:t>
            </a:r>
            <a:br>
              <a:rPr lang="de-DE" sz="4000" b="0" dirty="0">
                <a:solidFill>
                  <a:schemeClr val="accent1"/>
                </a:solidFill>
                <a:effectLst/>
              </a:rPr>
            </a:br>
            <a:br>
              <a:rPr lang="de-DE" sz="2400" b="0" dirty="0">
                <a:solidFill>
                  <a:schemeClr val="tx1"/>
                </a:solidFill>
                <a:effectLst/>
              </a:rPr>
            </a:br>
            <a:r>
              <a:rPr lang="de-DE" sz="2400" b="0" dirty="0">
                <a:solidFill>
                  <a:schemeClr val="tx1"/>
                </a:solidFill>
                <a:effectLst/>
              </a:rPr>
              <a:t>- Fähigkeit, mit den eigenen Gefühlen und den Emotionen anderer Personen angemessen umzugehen</a:t>
            </a:r>
            <a:br>
              <a:rPr lang="de-DE" sz="2400" b="0" dirty="0">
                <a:solidFill>
                  <a:schemeClr val="tx1"/>
                </a:solidFill>
                <a:effectLst/>
              </a:rPr>
            </a:br>
            <a:r>
              <a:rPr lang="de-DE" sz="2400" b="0" dirty="0">
                <a:solidFill>
                  <a:schemeClr val="tx1"/>
                </a:solidFill>
                <a:effectLst/>
              </a:rPr>
              <a:t>- emotionale Stabilität</a:t>
            </a:r>
            <a:br>
              <a:rPr lang="de-DE" sz="2400" b="0" dirty="0">
                <a:solidFill>
                  <a:schemeClr val="tx1"/>
                </a:solidFill>
                <a:effectLst/>
              </a:rPr>
            </a:br>
            <a:r>
              <a:rPr lang="de-DE" sz="2400" b="0" dirty="0">
                <a:solidFill>
                  <a:schemeClr val="tx1"/>
                </a:solidFill>
                <a:effectLst/>
              </a:rPr>
              <a:t>- eigene Gefühle regulieren</a:t>
            </a:r>
            <a:br>
              <a:rPr lang="de-DE" sz="2400" b="0" dirty="0">
                <a:solidFill>
                  <a:schemeClr val="tx1"/>
                </a:solidFill>
                <a:effectLst/>
              </a:rPr>
            </a:br>
            <a:r>
              <a:rPr lang="de-DE" sz="2400" b="0" dirty="0">
                <a:solidFill>
                  <a:schemeClr val="tx1"/>
                </a:solidFill>
                <a:effectLst/>
              </a:rPr>
              <a:t>- sozial sein mit anderen</a:t>
            </a:r>
            <a:br>
              <a:rPr lang="de-DE" sz="2400" b="0" dirty="0">
                <a:solidFill>
                  <a:schemeClr val="tx1"/>
                </a:solidFill>
                <a:effectLst/>
              </a:rPr>
            </a:br>
            <a:r>
              <a:rPr lang="de-DE" sz="2400" b="0" dirty="0">
                <a:solidFill>
                  <a:schemeClr val="tx1"/>
                </a:solidFill>
                <a:effectLst/>
              </a:rPr>
              <a:t>- positiver Umgang im Miteinander</a:t>
            </a:r>
            <a:br>
              <a:rPr lang="de-DE" sz="2400" b="0" dirty="0">
                <a:solidFill>
                  <a:schemeClr val="tx1"/>
                </a:solidFill>
                <a:effectLst/>
              </a:rPr>
            </a:br>
            <a:endParaRPr lang="de-DE" sz="4400" dirty="0">
              <a:solidFill>
                <a:schemeClr val="accent4">
                  <a:lumMod val="75000"/>
                </a:schemeClr>
              </a:solidFill>
            </a:endParaRPr>
          </a:p>
        </p:txBody>
      </p:sp>
    </p:spTree>
    <p:extLst>
      <p:ext uri="{BB962C8B-B14F-4D97-AF65-F5344CB8AC3E}">
        <p14:creationId xmlns:p14="http://schemas.microsoft.com/office/powerpoint/2010/main" val="127920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1341438"/>
            <a:ext cx="8458200" cy="4391818"/>
          </a:xfrm>
        </p:spPr>
        <p:txBody>
          <a:bodyPr>
            <a:normAutofit fontScale="90000"/>
          </a:bodyPr>
          <a:lstStyle/>
          <a:p>
            <a:pPr algn="ctr"/>
            <a:br>
              <a:rPr lang="de-DE" sz="2400" dirty="0">
                <a:solidFill>
                  <a:schemeClr val="tx1"/>
                </a:solidFill>
              </a:rPr>
            </a:br>
            <a:r>
              <a:rPr lang="de-DE" sz="3100" dirty="0">
                <a:solidFill>
                  <a:schemeClr val="accent1"/>
                </a:solidFill>
              </a:rPr>
              <a:t>Beispiele aus Alltag und Anregungen</a:t>
            </a:r>
            <a:br>
              <a:rPr lang="de-DE" sz="3100" dirty="0">
                <a:solidFill>
                  <a:schemeClr val="accent1"/>
                </a:solidFill>
              </a:rPr>
            </a:br>
            <a:r>
              <a:rPr lang="de-DE" sz="3100" dirty="0">
                <a:solidFill>
                  <a:schemeClr val="accent1"/>
                </a:solidFill>
              </a:rPr>
              <a:t> </a:t>
            </a:r>
            <a:br>
              <a:rPr lang="de-DE" sz="3100" dirty="0">
                <a:solidFill>
                  <a:schemeClr val="accent1"/>
                </a:solidFill>
              </a:rPr>
            </a:br>
            <a:r>
              <a:rPr lang="de-DE" sz="2000" b="0" dirty="0">
                <a:solidFill>
                  <a:schemeClr val="tx1"/>
                </a:solidFill>
                <a:effectLst/>
              </a:rPr>
              <a:t>Emotional:</a:t>
            </a:r>
            <a:br>
              <a:rPr lang="de-DE" sz="2000" b="0" dirty="0">
                <a:solidFill>
                  <a:schemeClr val="tx1"/>
                </a:solidFill>
                <a:effectLst/>
              </a:rPr>
            </a:br>
            <a:r>
              <a:rPr lang="de-DE" sz="2000" b="0" dirty="0">
                <a:solidFill>
                  <a:schemeClr val="tx1"/>
                </a:solidFill>
                <a:effectLst/>
              </a:rPr>
              <a:t> - Selbstvertrauen</a:t>
            </a:r>
            <a:br>
              <a:rPr lang="de-DE" sz="2000" b="0" dirty="0">
                <a:solidFill>
                  <a:schemeClr val="tx1"/>
                </a:solidFill>
                <a:effectLst/>
              </a:rPr>
            </a:br>
            <a:r>
              <a:rPr lang="de-DE" sz="2000" b="0" dirty="0">
                <a:solidFill>
                  <a:schemeClr val="tx1"/>
                </a:solidFill>
                <a:effectLst/>
              </a:rPr>
              <a:t> - Handlungsfähigkeit bei Langeweile, Frustration, Stress</a:t>
            </a:r>
            <a:br>
              <a:rPr lang="de-DE" sz="2000" b="0" dirty="0">
                <a:solidFill>
                  <a:schemeClr val="tx1"/>
                </a:solidFill>
                <a:effectLst/>
              </a:rPr>
            </a:br>
            <a:r>
              <a:rPr lang="de-DE" sz="2000" b="0" dirty="0">
                <a:solidFill>
                  <a:schemeClr val="tx1"/>
                </a:solidFill>
                <a:effectLst/>
              </a:rPr>
              <a:t>-&gt; Das Kind viel ausprobieren lassen (begleitet!)</a:t>
            </a:r>
            <a:br>
              <a:rPr lang="de-DE" sz="2000" b="0" dirty="0">
                <a:solidFill>
                  <a:schemeClr val="tx1"/>
                </a:solidFill>
                <a:effectLst/>
              </a:rPr>
            </a:br>
            <a:r>
              <a:rPr lang="de-DE" sz="2000" b="0" dirty="0">
                <a:solidFill>
                  <a:schemeClr val="tx1"/>
                </a:solidFill>
                <a:effectLst/>
              </a:rPr>
              <a:t>Sozial:</a:t>
            </a:r>
            <a:br>
              <a:rPr lang="de-DE" sz="2000" b="0" dirty="0">
                <a:solidFill>
                  <a:schemeClr val="tx1"/>
                </a:solidFill>
                <a:effectLst/>
              </a:rPr>
            </a:br>
            <a:r>
              <a:rPr lang="de-DE" sz="2000" b="0" dirty="0">
                <a:solidFill>
                  <a:schemeClr val="tx1"/>
                </a:solidFill>
                <a:effectLst/>
              </a:rPr>
              <a:t> - Beziehungen knüpfen </a:t>
            </a:r>
            <a:br>
              <a:rPr lang="de-DE" sz="2000" b="0" dirty="0">
                <a:solidFill>
                  <a:schemeClr val="tx1"/>
                </a:solidFill>
                <a:effectLst/>
              </a:rPr>
            </a:br>
            <a:r>
              <a:rPr lang="de-DE" sz="2000" b="0" dirty="0">
                <a:solidFill>
                  <a:schemeClr val="tx1"/>
                </a:solidFill>
                <a:effectLst/>
              </a:rPr>
              <a:t> - sich auf verschiedene Bezugspersonen einlassen</a:t>
            </a:r>
            <a:br>
              <a:rPr lang="de-DE" sz="2000" b="0" dirty="0">
                <a:solidFill>
                  <a:schemeClr val="tx1"/>
                </a:solidFill>
                <a:effectLst/>
              </a:rPr>
            </a:br>
            <a:r>
              <a:rPr lang="de-DE" sz="2000" b="0" dirty="0">
                <a:solidFill>
                  <a:schemeClr val="tx1"/>
                </a:solidFill>
                <a:effectLst/>
              </a:rPr>
              <a:t> - lösen von den Eltern</a:t>
            </a:r>
            <a:br>
              <a:rPr lang="de-DE" sz="2000" b="0" dirty="0">
                <a:solidFill>
                  <a:schemeClr val="tx1"/>
                </a:solidFill>
                <a:effectLst/>
              </a:rPr>
            </a:br>
            <a:r>
              <a:rPr lang="de-DE" sz="2000" b="0" dirty="0">
                <a:solidFill>
                  <a:schemeClr val="tx1"/>
                </a:solidFill>
                <a:effectLst/>
              </a:rPr>
              <a:t> - Konflikte aushalten und lösen</a:t>
            </a:r>
            <a:br>
              <a:rPr lang="de-DE" sz="2000" b="0" dirty="0">
                <a:solidFill>
                  <a:schemeClr val="tx1"/>
                </a:solidFill>
                <a:effectLst/>
              </a:rPr>
            </a:br>
            <a:endParaRPr lang="de-DE" sz="44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a:bodyPr>
          <a:lstStyle/>
          <a:p>
            <a:pPr>
              <a:buFont typeface="Wingdings" panose="05000000000000000000" pitchFamily="2" charset="2"/>
              <a:buChar char="v"/>
            </a:pPr>
            <a:r>
              <a:rPr lang="de-DE" sz="3600" dirty="0">
                <a:solidFill>
                  <a:schemeClr val="accent1">
                    <a:lumMod val="75000"/>
                  </a:schemeClr>
                </a:solidFill>
              </a:rPr>
              <a:t>Sozial und Emotionaler Bereich</a:t>
            </a:r>
            <a:endParaRPr lang="de-DE" sz="3600" dirty="0">
              <a:solidFill>
                <a:schemeClr val="bg2">
                  <a:lumMod val="50000"/>
                </a:schemeClr>
              </a:solidFill>
            </a:endParaRPr>
          </a:p>
        </p:txBody>
      </p:sp>
    </p:spTree>
    <p:extLst>
      <p:ext uri="{BB962C8B-B14F-4D97-AF65-F5344CB8AC3E}">
        <p14:creationId xmlns:p14="http://schemas.microsoft.com/office/powerpoint/2010/main" val="4026983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1341438"/>
            <a:ext cx="8458200" cy="4391818"/>
          </a:xfrm>
        </p:spPr>
        <p:txBody>
          <a:bodyPr>
            <a:normAutofit fontScale="90000"/>
          </a:bodyPr>
          <a:lstStyle/>
          <a:p>
            <a:pPr algn="ctr"/>
            <a:r>
              <a:rPr lang="de-DE" sz="3100" dirty="0">
                <a:solidFill>
                  <a:schemeClr val="accent1"/>
                </a:solidFill>
              </a:rPr>
              <a:t>Warum ist es in der Schule wichtig?</a:t>
            </a:r>
            <a:br>
              <a:rPr lang="de-DE" sz="3100" dirty="0">
                <a:solidFill>
                  <a:schemeClr val="accent1"/>
                </a:solidFill>
              </a:rPr>
            </a:br>
            <a:br>
              <a:rPr lang="de-DE" sz="3100" dirty="0">
                <a:solidFill>
                  <a:schemeClr val="accent1"/>
                </a:solidFill>
              </a:rPr>
            </a:br>
            <a:r>
              <a:rPr lang="de-DE" sz="2000" b="0" dirty="0">
                <a:solidFill>
                  <a:schemeClr val="tx1"/>
                </a:solidFill>
                <a:effectLst/>
              </a:rPr>
              <a:t>Emotional:</a:t>
            </a:r>
            <a:br>
              <a:rPr lang="de-DE" sz="2000" b="0" dirty="0">
                <a:solidFill>
                  <a:schemeClr val="tx1"/>
                </a:solidFill>
                <a:effectLst/>
              </a:rPr>
            </a:br>
            <a:r>
              <a:rPr lang="de-DE" sz="2000" b="0" dirty="0">
                <a:solidFill>
                  <a:schemeClr val="tx1"/>
                </a:solidFill>
                <a:effectLst/>
              </a:rPr>
              <a:t>- Lehrer als neue Bezugspersonen</a:t>
            </a:r>
            <a:br>
              <a:rPr lang="de-DE" sz="2000" b="0" dirty="0">
                <a:solidFill>
                  <a:schemeClr val="tx1"/>
                </a:solidFill>
                <a:effectLst/>
              </a:rPr>
            </a:br>
            <a:r>
              <a:rPr lang="de-DE" sz="2000" b="0" dirty="0">
                <a:solidFill>
                  <a:schemeClr val="tx1"/>
                </a:solidFill>
                <a:effectLst/>
              </a:rPr>
              <a:t> - Feste Sitzordnung</a:t>
            </a:r>
            <a:br>
              <a:rPr lang="de-DE" sz="2000" b="0" dirty="0">
                <a:solidFill>
                  <a:schemeClr val="tx1"/>
                </a:solidFill>
                <a:effectLst/>
              </a:rPr>
            </a:br>
            <a:r>
              <a:rPr lang="de-DE" sz="2000" b="0" dirty="0">
                <a:solidFill>
                  <a:schemeClr val="tx1"/>
                </a:solidFill>
                <a:effectLst/>
              </a:rPr>
              <a:t> - Lange Sitzphasen</a:t>
            </a:r>
            <a:br>
              <a:rPr lang="de-DE" sz="2000" b="0" dirty="0">
                <a:solidFill>
                  <a:schemeClr val="tx1"/>
                </a:solidFill>
                <a:effectLst/>
              </a:rPr>
            </a:br>
            <a:r>
              <a:rPr lang="de-DE" sz="2000" b="0" dirty="0">
                <a:solidFill>
                  <a:schemeClr val="tx1"/>
                </a:solidFill>
                <a:effectLst/>
              </a:rPr>
              <a:t> - Lautstärke &lt;-&gt; Konzentration</a:t>
            </a:r>
            <a:br>
              <a:rPr lang="de-DE" sz="2000" b="0" dirty="0">
                <a:solidFill>
                  <a:schemeClr val="tx1"/>
                </a:solidFill>
                <a:effectLst/>
              </a:rPr>
            </a:br>
            <a:r>
              <a:rPr lang="de-DE" sz="2000" b="0" dirty="0">
                <a:solidFill>
                  <a:schemeClr val="tx1"/>
                </a:solidFill>
                <a:effectLst/>
              </a:rPr>
              <a:t> - Aufforderungen nachkommen, ohne Diskussion</a:t>
            </a:r>
            <a:br>
              <a:rPr lang="de-DE" sz="2000" b="0" dirty="0">
                <a:solidFill>
                  <a:schemeClr val="tx1"/>
                </a:solidFill>
                <a:effectLst/>
              </a:rPr>
            </a:br>
            <a:r>
              <a:rPr lang="de-DE" sz="2000" b="0" dirty="0">
                <a:solidFill>
                  <a:schemeClr val="tx1"/>
                </a:solidFill>
                <a:effectLst/>
              </a:rPr>
              <a:t> - Nicht-Können-Gefühl</a:t>
            </a:r>
            <a:br>
              <a:rPr lang="de-DE" sz="2000" b="0" dirty="0">
                <a:solidFill>
                  <a:schemeClr val="tx1"/>
                </a:solidFill>
                <a:effectLst/>
              </a:rPr>
            </a:br>
            <a:br>
              <a:rPr lang="de-DE" sz="2000" b="0" dirty="0">
                <a:solidFill>
                  <a:schemeClr val="tx1"/>
                </a:solidFill>
                <a:effectLst/>
              </a:rPr>
            </a:br>
            <a:r>
              <a:rPr lang="de-DE" sz="2000" b="0" dirty="0">
                <a:solidFill>
                  <a:schemeClr val="tx1"/>
                </a:solidFill>
                <a:effectLst/>
              </a:rPr>
              <a:t>Sozial:</a:t>
            </a:r>
            <a:br>
              <a:rPr lang="de-DE" sz="2000" b="0" dirty="0">
                <a:solidFill>
                  <a:schemeClr val="tx1"/>
                </a:solidFill>
                <a:effectLst/>
              </a:rPr>
            </a:br>
            <a:r>
              <a:rPr lang="de-DE" sz="2000" b="0" dirty="0">
                <a:solidFill>
                  <a:schemeClr val="tx1"/>
                </a:solidFill>
                <a:effectLst/>
              </a:rPr>
              <a:t> - Verstärkt Partner- und Gruppenarbeiten</a:t>
            </a:r>
            <a:br>
              <a:rPr lang="de-DE" sz="2000" b="0" dirty="0">
                <a:solidFill>
                  <a:schemeClr val="tx1"/>
                </a:solidFill>
                <a:effectLst/>
              </a:rPr>
            </a:br>
            <a:r>
              <a:rPr lang="de-DE" sz="2000" b="0" dirty="0">
                <a:solidFill>
                  <a:schemeClr val="tx1"/>
                </a:solidFill>
                <a:effectLst/>
              </a:rPr>
              <a:t> - Anschluss in der Pause finden</a:t>
            </a:r>
            <a:br>
              <a:rPr lang="de-DE" sz="2000" b="0" dirty="0">
                <a:solidFill>
                  <a:schemeClr val="tx1"/>
                </a:solidFill>
                <a:effectLst/>
              </a:rPr>
            </a:br>
            <a:r>
              <a:rPr lang="de-DE" sz="2000" b="0" dirty="0">
                <a:solidFill>
                  <a:schemeClr val="tx1"/>
                </a:solidFill>
                <a:effectLst/>
              </a:rPr>
              <a:t> - Konflikte in Klasse und Pause</a:t>
            </a:r>
            <a:br>
              <a:rPr lang="de-DE" sz="2000" b="0" dirty="0">
                <a:solidFill>
                  <a:schemeClr val="tx1"/>
                </a:solidFill>
                <a:effectLst/>
              </a:rPr>
            </a:br>
            <a:r>
              <a:rPr lang="de-DE" sz="2000" b="0" dirty="0">
                <a:solidFill>
                  <a:schemeClr val="tx1"/>
                </a:solidFill>
                <a:effectLst/>
              </a:rPr>
              <a:t> - Emotionen anderer Kinder wahrnehmen</a:t>
            </a:r>
            <a:endParaRPr lang="de-DE" sz="44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a:bodyPr>
          <a:lstStyle/>
          <a:p>
            <a:pPr>
              <a:buFont typeface="Wingdings" panose="05000000000000000000" pitchFamily="2" charset="2"/>
              <a:buChar char="v"/>
            </a:pPr>
            <a:r>
              <a:rPr lang="de-DE" sz="3600" dirty="0">
                <a:solidFill>
                  <a:schemeClr val="accent1">
                    <a:lumMod val="75000"/>
                  </a:schemeClr>
                </a:solidFill>
              </a:rPr>
              <a:t>Sozial und Emotionaler Bereich</a:t>
            </a:r>
            <a:endParaRPr lang="de-DE" sz="3600" dirty="0">
              <a:solidFill>
                <a:schemeClr val="bg2">
                  <a:lumMod val="50000"/>
                </a:schemeClr>
              </a:solidFill>
            </a:endParaRPr>
          </a:p>
        </p:txBody>
      </p:sp>
    </p:spTree>
    <p:extLst>
      <p:ext uri="{BB962C8B-B14F-4D97-AF65-F5344CB8AC3E}">
        <p14:creationId xmlns:p14="http://schemas.microsoft.com/office/powerpoint/2010/main" val="4026983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549274"/>
            <a:ext cx="8458200" cy="5327998"/>
          </a:xfrm>
        </p:spPr>
        <p:txBody>
          <a:bodyPr>
            <a:noAutofit/>
          </a:bodyPr>
          <a:lstStyle/>
          <a:p>
            <a:pPr algn="ctr"/>
            <a:r>
              <a:rPr lang="de-DE" sz="3600" b="0" dirty="0">
                <a:solidFill>
                  <a:schemeClr val="accent1"/>
                </a:solidFill>
                <a:effectLst/>
              </a:rPr>
              <a:t>Definition</a:t>
            </a:r>
            <a:br>
              <a:rPr lang="de-DE" sz="3600" b="0" dirty="0">
                <a:solidFill>
                  <a:schemeClr val="accent1"/>
                </a:solidFill>
                <a:effectLst/>
              </a:rPr>
            </a:br>
            <a:br>
              <a:rPr lang="de-DE" sz="2400" b="0" dirty="0">
                <a:solidFill>
                  <a:schemeClr val="tx1"/>
                </a:solidFill>
                <a:effectLst/>
              </a:rPr>
            </a:br>
            <a:r>
              <a:rPr lang="de-DE" sz="2400" b="0" dirty="0">
                <a:solidFill>
                  <a:schemeClr val="tx1"/>
                </a:solidFill>
                <a:effectLst/>
              </a:rPr>
              <a:t>- geistige Leistungen, </a:t>
            </a:r>
            <a:br>
              <a:rPr lang="de-DE" sz="2400" b="0" dirty="0">
                <a:solidFill>
                  <a:schemeClr val="tx1"/>
                </a:solidFill>
                <a:effectLst/>
              </a:rPr>
            </a:br>
            <a:r>
              <a:rPr lang="de-DE" sz="2400" b="0" dirty="0">
                <a:solidFill>
                  <a:schemeClr val="tx1"/>
                </a:solidFill>
                <a:effectLst/>
              </a:rPr>
              <a:t>die das Kind in der Schule bringen muss, z. B. mathematisches Grundverständnis </a:t>
            </a:r>
            <a:br>
              <a:rPr lang="de-DE" sz="2400" b="0" dirty="0">
                <a:solidFill>
                  <a:schemeClr val="tx1"/>
                </a:solidFill>
                <a:effectLst/>
              </a:rPr>
            </a:br>
            <a:r>
              <a:rPr lang="de-DE" sz="2400" b="0" dirty="0">
                <a:solidFill>
                  <a:schemeClr val="tx1"/>
                </a:solidFill>
                <a:effectLst/>
              </a:rPr>
              <a:t>- Erlernen der Kulturtechniken </a:t>
            </a:r>
            <a:br>
              <a:rPr lang="de-DE" sz="2400" b="0" dirty="0">
                <a:solidFill>
                  <a:schemeClr val="tx1"/>
                </a:solidFill>
                <a:effectLst/>
              </a:rPr>
            </a:br>
            <a:r>
              <a:rPr lang="de-DE" sz="2400" b="0" dirty="0">
                <a:solidFill>
                  <a:schemeClr val="tx1"/>
                </a:solidFill>
                <a:effectLst/>
              </a:rPr>
              <a:t>Lesen und Schreiben</a:t>
            </a:r>
            <a:br>
              <a:rPr lang="de-DE" sz="2400" b="0" dirty="0">
                <a:solidFill>
                  <a:schemeClr val="tx1"/>
                </a:solidFill>
                <a:effectLst/>
              </a:rPr>
            </a:br>
            <a:r>
              <a:rPr lang="de-DE" sz="2400" b="0" dirty="0">
                <a:solidFill>
                  <a:schemeClr val="tx1"/>
                </a:solidFill>
                <a:effectLst/>
              </a:rPr>
              <a:t>- wahrnehmen, denken, erkennen, erinnern</a:t>
            </a:r>
            <a:br>
              <a:rPr lang="de-DE" sz="2400" b="0" dirty="0">
                <a:solidFill>
                  <a:schemeClr val="tx1"/>
                </a:solidFill>
                <a:effectLst/>
              </a:rPr>
            </a:br>
            <a:r>
              <a:rPr lang="de-DE" sz="2400" b="0" dirty="0">
                <a:solidFill>
                  <a:schemeClr val="tx1"/>
                </a:solidFill>
                <a:effectLst/>
              </a:rPr>
              <a:t>- Erfahrungslernen, Gelerntes wieder anwenden können und in viele verschiedene Arbeitsbereiche übertragen</a:t>
            </a:r>
            <a:endParaRPr lang="de-DE" sz="32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a:bodyPr>
          <a:lstStyle/>
          <a:p>
            <a:pPr>
              <a:buFont typeface="Wingdings" panose="05000000000000000000" pitchFamily="2" charset="2"/>
              <a:buChar char="v"/>
            </a:pPr>
            <a:r>
              <a:rPr lang="de-DE" sz="3600" dirty="0">
                <a:solidFill>
                  <a:schemeClr val="accent1">
                    <a:lumMod val="75000"/>
                  </a:schemeClr>
                </a:solidFill>
              </a:rPr>
              <a:t>Kognitiver Bereich</a:t>
            </a:r>
            <a:endParaRPr lang="de-DE" sz="3600" dirty="0">
              <a:solidFill>
                <a:schemeClr val="bg2">
                  <a:lumMod val="50000"/>
                </a:schemeClr>
              </a:solidFill>
            </a:endParaRPr>
          </a:p>
        </p:txBody>
      </p:sp>
    </p:spTree>
    <p:extLst>
      <p:ext uri="{BB962C8B-B14F-4D97-AF65-F5344CB8AC3E}">
        <p14:creationId xmlns:p14="http://schemas.microsoft.com/office/powerpoint/2010/main" val="2579120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1341438"/>
            <a:ext cx="8458200" cy="5111898"/>
          </a:xfrm>
        </p:spPr>
        <p:txBody>
          <a:bodyPr>
            <a:normAutofit fontScale="90000"/>
          </a:bodyPr>
          <a:lstStyle/>
          <a:p>
            <a:pPr algn="ctr"/>
            <a:br>
              <a:rPr lang="de-DE" sz="2400" dirty="0">
                <a:solidFill>
                  <a:schemeClr val="tx1"/>
                </a:solidFill>
              </a:rPr>
            </a:br>
            <a:r>
              <a:rPr lang="de-DE" sz="3100" dirty="0">
                <a:solidFill>
                  <a:schemeClr val="accent1"/>
                </a:solidFill>
              </a:rPr>
              <a:t>Beispiele aus Alltag und Anregungen </a:t>
            </a:r>
            <a:br>
              <a:rPr lang="de-DE" sz="3100" dirty="0">
                <a:solidFill>
                  <a:schemeClr val="accent1"/>
                </a:solidFill>
              </a:rPr>
            </a:br>
            <a:r>
              <a:rPr lang="de-DE" sz="2000" b="0" dirty="0">
                <a:solidFill>
                  <a:schemeClr val="tx1"/>
                </a:solidFill>
                <a:effectLst/>
              </a:rPr>
              <a:t>- Namen schreiben können</a:t>
            </a:r>
            <a:br>
              <a:rPr lang="de-DE" sz="2000" b="0" dirty="0">
                <a:solidFill>
                  <a:schemeClr val="tx1"/>
                </a:solidFill>
                <a:effectLst/>
              </a:rPr>
            </a:br>
            <a:r>
              <a:rPr lang="de-DE" sz="2000" b="0" dirty="0">
                <a:solidFill>
                  <a:schemeClr val="tx1"/>
                </a:solidFill>
                <a:effectLst/>
              </a:rPr>
              <a:t>- Zusammenhänge erkennen und erklären</a:t>
            </a:r>
            <a:br>
              <a:rPr lang="de-DE" sz="2000" b="0" dirty="0">
                <a:solidFill>
                  <a:schemeClr val="tx1"/>
                </a:solidFill>
                <a:effectLst/>
              </a:rPr>
            </a:br>
            <a:r>
              <a:rPr lang="de-DE" sz="2000" b="0" dirty="0">
                <a:solidFill>
                  <a:schemeClr val="tx1"/>
                </a:solidFill>
                <a:effectLst/>
              </a:rPr>
              <a:t>- Aufträge umsetzen können</a:t>
            </a:r>
            <a:br>
              <a:rPr lang="de-DE" sz="2000" b="0" dirty="0">
                <a:solidFill>
                  <a:schemeClr val="tx1"/>
                </a:solidFill>
                <a:effectLst/>
              </a:rPr>
            </a:br>
            <a:r>
              <a:rPr lang="de-DE" sz="2000" b="0" dirty="0">
                <a:solidFill>
                  <a:schemeClr val="tx1"/>
                </a:solidFill>
                <a:effectLst/>
              </a:rPr>
              <a:t>- Freies Sprechen zu Bilderbüchern, Kuscheltieren, Puppen</a:t>
            </a:r>
            <a:br>
              <a:rPr lang="de-DE" sz="2000" b="0" dirty="0">
                <a:solidFill>
                  <a:schemeClr val="tx1"/>
                </a:solidFill>
                <a:effectLst/>
              </a:rPr>
            </a:br>
            <a:r>
              <a:rPr lang="de-DE" sz="2000" b="0" dirty="0">
                <a:solidFill>
                  <a:schemeClr val="tx1"/>
                </a:solidFill>
                <a:effectLst/>
              </a:rPr>
              <a:t>-&gt; aufmerksam zuhören und Blickkontakt</a:t>
            </a:r>
            <a:br>
              <a:rPr lang="de-DE" sz="2000" b="0" dirty="0">
                <a:solidFill>
                  <a:schemeClr val="tx1"/>
                </a:solidFill>
                <a:effectLst/>
              </a:rPr>
            </a:br>
            <a:r>
              <a:rPr lang="de-DE" sz="2000" b="0" dirty="0">
                <a:solidFill>
                  <a:schemeClr val="tx1"/>
                </a:solidFill>
                <a:effectLst/>
              </a:rPr>
              <a:t>-&gt;Wortschatz erweitern durch Lieder, Rätsel, Reime</a:t>
            </a:r>
            <a:br>
              <a:rPr lang="de-DE" sz="2000" b="0" dirty="0">
                <a:solidFill>
                  <a:schemeClr val="tx1"/>
                </a:solidFill>
                <a:effectLst/>
              </a:rPr>
            </a:br>
            <a:r>
              <a:rPr lang="de-DE" sz="2000" b="0" dirty="0">
                <a:solidFill>
                  <a:schemeClr val="tx1"/>
                </a:solidFill>
                <a:effectLst/>
              </a:rPr>
              <a:t>-&gt;Aufträge/Aufgaben stellen, die nicht ganz einfach zu merken sind</a:t>
            </a:r>
            <a:br>
              <a:rPr lang="de-DE" sz="2000" b="0" dirty="0">
                <a:solidFill>
                  <a:schemeClr val="tx1"/>
                </a:solidFill>
                <a:effectLst/>
              </a:rPr>
            </a:br>
            <a:r>
              <a:rPr lang="de-DE" sz="2000" b="0" dirty="0">
                <a:solidFill>
                  <a:schemeClr val="tx1"/>
                </a:solidFill>
                <a:effectLst/>
              </a:rPr>
              <a:t>-&gt;W-Fragen </a:t>
            </a:r>
            <a:br>
              <a:rPr lang="de-DE" sz="2000" b="0" dirty="0">
                <a:solidFill>
                  <a:schemeClr val="tx1"/>
                </a:solidFill>
                <a:effectLst/>
              </a:rPr>
            </a:br>
            <a:br>
              <a:rPr lang="de-DE" sz="2000" b="0" dirty="0">
                <a:solidFill>
                  <a:schemeClr val="tx1"/>
                </a:solidFill>
                <a:effectLst/>
              </a:rPr>
            </a:br>
            <a:r>
              <a:rPr lang="de-DE" sz="2000" b="0" dirty="0">
                <a:solidFill>
                  <a:schemeClr val="tx1"/>
                </a:solidFill>
                <a:effectLst/>
              </a:rPr>
              <a:t>Zahlen, Mengen, Formen erkennen und benennen. </a:t>
            </a:r>
            <a:br>
              <a:rPr lang="de-DE" sz="2000" b="0" dirty="0">
                <a:solidFill>
                  <a:schemeClr val="tx1"/>
                </a:solidFill>
                <a:effectLst/>
              </a:rPr>
            </a:br>
            <a:r>
              <a:rPr lang="de-DE" sz="2000" b="0" dirty="0">
                <a:solidFill>
                  <a:schemeClr val="tx1"/>
                </a:solidFill>
                <a:effectLst/>
              </a:rPr>
              <a:t>-&gt; nicht viel Wissen, sondern Grundlegendes gründlich</a:t>
            </a:r>
            <a:br>
              <a:rPr lang="de-DE" sz="2000" b="0" dirty="0">
                <a:solidFill>
                  <a:schemeClr val="tx1"/>
                </a:solidFill>
                <a:effectLst/>
              </a:rPr>
            </a:br>
            <a:r>
              <a:rPr lang="de-DE" sz="2000" b="0">
                <a:solidFill>
                  <a:schemeClr val="tx1"/>
                </a:solidFill>
                <a:effectLst/>
              </a:rPr>
              <a:t>-&gt; Puzzle</a:t>
            </a:r>
            <a:br>
              <a:rPr lang="de-DE" sz="2000" b="0" dirty="0">
                <a:solidFill>
                  <a:schemeClr val="tx1"/>
                </a:solidFill>
                <a:effectLst/>
              </a:rPr>
            </a:br>
            <a:r>
              <a:rPr lang="de-DE" sz="2000" b="0" dirty="0">
                <a:solidFill>
                  <a:schemeClr val="tx1"/>
                </a:solidFill>
                <a:effectLst/>
              </a:rPr>
              <a:t>-&gt; Spiele mit Würfeln</a:t>
            </a:r>
            <a:br>
              <a:rPr lang="de-DE" sz="2000" b="0" dirty="0">
                <a:solidFill>
                  <a:schemeClr val="tx1"/>
                </a:solidFill>
                <a:effectLst/>
              </a:rPr>
            </a:br>
            <a:r>
              <a:rPr lang="de-DE" sz="2000" b="0" dirty="0">
                <a:solidFill>
                  <a:schemeClr val="tx1"/>
                </a:solidFill>
                <a:effectLst/>
              </a:rPr>
              <a:t>-&gt; Zählen im Alltag</a:t>
            </a:r>
            <a:br>
              <a:rPr lang="de-DE" sz="2000" b="0" dirty="0">
                <a:solidFill>
                  <a:schemeClr val="tx1"/>
                </a:solidFill>
                <a:effectLst/>
              </a:rPr>
            </a:br>
            <a:r>
              <a:rPr lang="de-DE" sz="2000" b="0" dirty="0">
                <a:solidFill>
                  <a:schemeClr val="tx1"/>
                </a:solidFill>
                <a:effectLst/>
              </a:rPr>
              <a:t>-&gt; Tisch decken: Wie viele brauchst du?</a:t>
            </a:r>
            <a:br>
              <a:rPr lang="de-DE" sz="2000" b="0" dirty="0">
                <a:solidFill>
                  <a:schemeClr val="tx1"/>
                </a:solidFill>
                <a:effectLst/>
              </a:rPr>
            </a:br>
            <a:endParaRPr lang="de-DE" sz="44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a:bodyPr>
          <a:lstStyle/>
          <a:p>
            <a:pPr>
              <a:buFont typeface="Wingdings" panose="05000000000000000000" pitchFamily="2" charset="2"/>
              <a:buChar char="v"/>
            </a:pPr>
            <a:r>
              <a:rPr lang="de-DE" sz="3600" dirty="0">
                <a:solidFill>
                  <a:schemeClr val="accent1">
                    <a:lumMod val="75000"/>
                  </a:schemeClr>
                </a:solidFill>
              </a:rPr>
              <a:t>Kognitiver Bereich</a:t>
            </a:r>
            <a:endParaRPr lang="de-DE" sz="3600" dirty="0">
              <a:solidFill>
                <a:schemeClr val="bg2">
                  <a:lumMod val="50000"/>
                </a:schemeClr>
              </a:solidFill>
            </a:endParaRPr>
          </a:p>
        </p:txBody>
      </p:sp>
    </p:spTree>
    <p:extLst>
      <p:ext uri="{BB962C8B-B14F-4D97-AF65-F5344CB8AC3E}">
        <p14:creationId xmlns:p14="http://schemas.microsoft.com/office/powerpoint/2010/main" val="2784354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1341438"/>
            <a:ext cx="8458200" cy="4319810"/>
          </a:xfrm>
        </p:spPr>
        <p:txBody>
          <a:bodyPr>
            <a:normAutofit fontScale="90000"/>
          </a:bodyPr>
          <a:lstStyle/>
          <a:p>
            <a:pPr algn="ctr"/>
            <a:r>
              <a:rPr lang="de-DE" sz="3100" dirty="0">
                <a:solidFill>
                  <a:schemeClr val="accent1"/>
                </a:solidFill>
                <a:effectLst>
                  <a:outerShdw blurRad="38100" dist="38100" dir="2700000" algn="tl">
                    <a:srgbClr val="000000">
                      <a:alpha val="43137"/>
                    </a:srgbClr>
                  </a:outerShdw>
                </a:effectLst>
              </a:rPr>
              <a:t>Warum ist es in der Schule wichtig?</a:t>
            </a:r>
            <a:br>
              <a:rPr lang="de-DE" sz="3100" dirty="0">
                <a:solidFill>
                  <a:schemeClr val="accent1"/>
                </a:solidFill>
                <a:effectLst>
                  <a:outerShdw blurRad="38100" dist="38100" dir="2700000" algn="tl">
                    <a:srgbClr val="000000">
                      <a:alpha val="43137"/>
                    </a:srgbClr>
                  </a:outerShdw>
                </a:effectLst>
              </a:rPr>
            </a:br>
            <a:br>
              <a:rPr lang="de-DE" sz="3100" dirty="0">
                <a:solidFill>
                  <a:schemeClr val="accent1"/>
                </a:solidFill>
                <a:effectLst>
                  <a:outerShdw blurRad="38100" dist="38100" dir="2700000" algn="tl">
                    <a:srgbClr val="000000">
                      <a:alpha val="43137"/>
                    </a:srgbClr>
                  </a:outerShdw>
                </a:effectLst>
              </a:rPr>
            </a:br>
            <a:r>
              <a:rPr lang="de-DE" sz="2000" b="0" dirty="0">
                <a:solidFill>
                  <a:schemeClr val="tx1"/>
                </a:solidFill>
                <a:effectLst/>
              </a:rPr>
              <a:t>Vorerfahrungen und -wissen sind entscheidend </a:t>
            </a:r>
            <a:br>
              <a:rPr lang="de-DE" sz="2000" b="0" dirty="0">
                <a:solidFill>
                  <a:schemeClr val="tx1"/>
                </a:solidFill>
                <a:effectLst/>
              </a:rPr>
            </a:br>
            <a:r>
              <a:rPr lang="de-DE" sz="2000" b="0" dirty="0">
                <a:solidFill>
                  <a:schemeClr val="tx1"/>
                </a:solidFill>
                <a:effectLst/>
              </a:rPr>
              <a:t>für den Schulerfolg (Vernetztes Lernen)</a:t>
            </a:r>
            <a:br>
              <a:rPr lang="de-DE" sz="2000" b="0" dirty="0">
                <a:solidFill>
                  <a:schemeClr val="tx1"/>
                </a:solidFill>
                <a:effectLst/>
              </a:rPr>
            </a:br>
            <a:br>
              <a:rPr lang="de-DE" sz="2000" b="0" dirty="0">
                <a:solidFill>
                  <a:schemeClr val="tx1"/>
                </a:solidFill>
                <a:effectLst/>
              </a:rPr>
            </a:br>
            <a:r>
              <a:rPr lang="de-DE" sz="2000" b="0" dirty="0">
                <a:solidFill>
                  <a:schemeClr val="tx1"/>
                </a:solidFill>
                <a:effectLst/>
              </a:rPr>
              <a:t>- Zählen (…auf einen Blick) -&gt; erstes Rechnen</a:t>
            </a:r>
            <a:br>
              <a:rPr lang="de-DE" sz="2000" b="0" dirty="0">
                <a:solidFill>
                  <a:schemeClr val="tx1"/>
                </a:solidFill>
                <a:effectLst/>
              </a:rPr>
            </a:br>
            <a:r>
              <a:rPr lang="de-DE" sz="2000" b="0" dirty="0">
                <a:solidFill>
                  <a:schemeClr val="tx1"/>
                </a:solidFill>
                <a:effectLst/>
              </a:rPr>
              <a:t>- Lesen und Schreiben mit Hilfe der Anlauttabelle </a:t>
            </a:r>
            <a:br>
              <a:rPr lang="de-DE" sz="2000" b="0" dirty="0">
                <a:solidFill>
                  <a:schemeClr val="tx1"/>
                </a:solidFill>
                <a:effectLst/>
              </a:rPr>
            </a:br>
            <a:r>
              <a:rPr lang="de-DE" sz="2000" b="0" dirty="0">
                <a:solidFill>
                  <a:schemeClr val="tx1"/>
                </a:solidFill>
                <a:effectLst/>
              </a:rPr>
              <a:t>- Sprachgefühl -&gt;Wörter und Sätze als Einheit</a:t>
            </a:r>
            <a:br>
              <a:rPr lang="de-DE" sz="2000" b="0" dirty="0">
                <a:solidFill>
                  <a:schemeClr val="tx1"/>
                </a:solidFill>
                <a:effectLst/>
              </a:rPr>
            </a:br>
            <a:r>
              <a:rPr lang="de-DE" sz="2000" b="0" dirty="0">
                <a:solidFill>
                  <a:schemeClr val="tx1"/>
                </a:solidFill>
                <a:effectLst/>
              </a:rPr>
              <a:t>- Reime -&gt; Heraushören von Lauten</a:t>
            </a:r>
            <a:br>
              <a:rPr lang="de-DE" sz="2000" b="0" dirty="0">
                <a:solidFill>
                  <a:schemeClr val="tx1"/>
                </a:solidFill>
                <a:effectLst/>
              </a:rPr>
            </a:br>
            <a:r>
              <a:rPr lang="de-DE" sz="2000" b="0" dirty="0">
                <a:solidFill>
                  <a:schemeClr val="tx1"/>
                </a:solidFill>
                <a:effectLst/>
              </a:rPr>
              <a:t>- Lieder und Gedichte -&gt; Erkennen von Silbengrenzen</a:t>
            </a:r>
            <a:br>
              <a:rPr lang="de-DE" sz="2000" b="0" dirty="0">
                <a:solidFill>
                  <a:schemeClr val="tx1"/>
                </a:solidFill>
                <a:effectLst/>
              </a:rPr>
            </a:br>
            <a:r>
              <a:rPr lang="de-DE" sz="2000" b="0" dirty="0">
                <a:solidFill>
                  <a:schemeClr val="tx1"/>
                </a:solidFill>
                <a:effectLst/>
              </a:rPr>
              <a:t>- Kinderbücher -&gt;Buchstaben als solche erkennen, Zweck von Schrift</a:t>
            </a:r>
            <a:br>
              <a:rPr lang="de-DE" sz="2000" b="0" dirty="0">
                <a:solidFill>
                  <a:schemeClr val="tx1"/>
                </a:solidFill>
                <a:effectLst/>
              </a:rPr>
            </a:br>
            <a:r>
              <a:rPr lang="de-DE" sz="2000" b="0" dirty="0">
                <a:solidFill>
                  <a:schemeClr val="tx1"/>
                </a:solidFill>
                <a:effectLst/>
              </a:rPr>
              <a:t>- Wissen über die Welt (Begriffe) -&gt; Grundlage für Gespräch (HSU)</a:t>
            </a:r>
            <a:br>
              <a:rPr lang="de-DE" sz="2000" b="0" dirty="0">
                <a:solidFill>
                  <a:schemeClr val="tx1"/>
                </a:solidFill>
                <a:effectLst/>
              </a:rPr>
            </a:br>
            <a:r>
              <a:rPr lang="de-DE" sz="2000" b="0" dirty="0">
                <a:solidFill>
                  <a:schemeClr val="tx1"/>
                </a:solidFill>
                <a:effectLst/>
              </a:rPr>
              <a:t>- HA kann anfangs noch nicht aufgeschrieben werden </a:t>
            </a:r>
            <a:endParaRPr lang="de-DE" sz="4400" dirty="0">
              <a:solidFill>
                <a:schemeClr val="accent4">
                  <a:lumMod val="75000"/>
                </a:schemeClr>
              </a:solidFill>
            </a:endParaRPr>
          </a:p>
        </p:txBody>
      </p:sp>
      <p:sp>
        <p:nvSpPr>
          <p:cNvPr id="3" name="Untertitel 2"/>
          <p:cNvSpPr>
            <a:spLocks noGrp="1"/>
          </p:cNvSpPr>
          <p:nvPr>
            <p:ph type="subTitle" idx="4294967295"/>
          </p:nvPr>
        </p:nvSpPr>
        <p:spPr>
          <a:xfrm>
            <a:off x="0" y="476250"/>
            <a:ext cx="8458200" cy="914400"/>
          </a:xfrm>
        </p:spPr>
        <p:txBody>
          <a:bodyPr>
            <a:normAutofit/>
          </a:bodyPr>
          <a:lstStyle/>
          <a:p>
            <a:pPr>
              <a:buFont typeface="Wingdings" panose="05000000000000000000" pitchFamily="2" charset="2"/>
              <a:buChar char="v"/>
            </a:pPr>
            <a:r>
              <a:rPr lang="de-DE" sz="3600" dirty="0">
                <a:solidFill>
                  <a:schemeClr val="accent1">
                    <a:lumMod val="75000"/>
                  </a:schemeClr>
                </a:solidFill>
              </a:rPr>
              <a:t>Kognitiver Bereich</a:t>
            </a:r>
            <a:endParaRPr lang="de-DE" sz="3600" dirty="0">
              <a:solidFill>
                <a:schemeClr val="bg2">
                  <a:lumMod val="50000"/>
                </a:schemeClr>
              </a:solidFill>
            </a:endParaRPr>
          </a:p>
        </p:txBody>
      </p:sp>
    </p:spTree>
    <p:extLst>
      <p:ext uri="{BB962C8B-B14F-4D97-AF65-F5344CB8AC3E}">
        <p14:creationId xmlns:p14="http://schemas.microsoft.com/office/powerpoint/2010/main" val="2784354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952</Words>
  <Application>Microsoft Office PowerPoint</Application>
  <PresentationFormat>Bildschirmpräsentation (4:3)</PresentationFormat>
  <Paragraphs>42</Paragraphs>
  <Slides>24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24</vt:i4>
      </vt:variant>
    </vt:vector>
  </HeadingPairs>
  <TitlesOfParts>
    <vt:vector size="31" baseType="lpstr">
      <vt:lpstr>Calibri</vt:lpstr>
      <vt:lpstr>Lucida Sans Unicode</vt:lpstr>
      <vt:lpstr>Verdana</vt:lpstr>
      <vt:lpstr>Wingdings</vt:lpstr>
      <vt:lpstr>Wingdings 2</vt:lpstr>
      <vt:lpstr>Wingdings 3</vt:lpstr>
      <vt:lpstr>Deimos</vt:lpstr>
      <vt:lpstr>Herzlich Willkommen </vt:lpstr>
      <vt:lpstr>Wichtige Voraussetzungen für die Schule</vt:lpstr>
      <vt:lpstr>Wichtige Voraussetzungen für die Schule</vt:lpstr>
      <vt:lpstr>Definition  - Fähigkeit, mit den eigenen Gefühlen und den Emotionen anderer Personen angemessen umzugehen - emotionale Stabilität - eigene Gefühle regulieren - sozial sein mit anderen - positiver Umgang im Miteinander </vt:lpstr>
      <vt:lpstr> Beispiele aus Alltag und Anregungen   Emotional:  - Selbstvertrauen  - Handlungsfähigkeit bei Langeweile, Frustration, Stress -&gt; Das Kind viel ausprobieren lassen (begleitet!) Sozial:  - Beziehungen knüpfen   - sich auf verschiedene Bezugspersonen einlassen  - lösen von den Eltern  - Konflikte aushalten und lösen </vt:lpstr>
      <vt:lpstr>Warum ist es in der Schule wichtig?  Emotional: - Lehrer als neue Bezugspersonen  - Feste Sitzordnung  - Lange Sitzphasen  - Lautstärke &lt;-&gt; Konzentration  - Aufforderungen nachkommen, ohne Diskussion  - Nicht-Können-Gefühl  Sozial:  - Verstärkt Partner- und Gruppenarbeiten  - Anschluss in der Pause finden  - Konflikte in Klasse und Pause  - Emotionen anderer Kinder wahrnehmen</vt:lpstr>
      <vt:lpstr>Definition  - geistige Leistungen,  die das Kind in der Schule bringen muss, z. B. mathematisches Grundverständnis  - Erlernen der Kulturtechniken  Lesen und Schreiben - wahrnehmen, denken, erkennen, erinnern - Erfahrungslernen, Gelerntes wieder anwenden können und in viele verschiedene Arbeitsbereiche übertragen</vt:lpstr>
      <vt:lpstr> Beispiele aus Alltag und Anregungen  - Namen schreiben können - Zusammenhänge erkennen und erklären - Aufträge umsetzen können - Freies Sprechen zu Bilderbüchern, Kuscheltieren, Puppen -&gt; aufmerksam zuhören und Blickkontakt -&gt;Wortschatz erweitern durch Lieder, Rätsel, Reime -&gt;Aufträge/Aufgaben stellen, die nicht ganz einfach zu merken sind -&gt;W-Fragen   Zahlen, Mengen, Formen erkennen und benennen.  -&gt; nicht viel Wissen, sondern Grundlegendes gründlich -&gt; Puzzle -&gt; Spiele mit Würfeln -&gt; Zählen im Alltag -&gt; Tisch decken: Wie viele brauchst du? </vt:lpstr>
      <vt:lpstr>Warum ist es in der Schule wichtig?  Vorerfahrungen und -wissen sind entscheidend  für den Schulerfolg (Vernetztes Lernen)  - Zählen (…auf einen Blick) -&gt; erstes Rechnen - Lesen und Schreiben mit Hilfe der Anlauttabelle  - Sprachgefühl -&gt;Wörter und Sätze als Einheit - Reime -&gt; Heraushören von Lauten - Lieder und Gedichte -&gt; Erkennen von Silbengrenzen - Kinderbücher -&gt;Buchstaben als solche erkennen, Zweck von Schrift - Wissen über die Welt (Begriffe) -&gt; Grundlage für Gespräch (HSU) - HA kann anfangs noch nicht aufgeschrieben werden </vt:lpstr>
      <vt:lpstr>Definition  - Aufgabenorientierung Fähigkeiten und Fertigkeiten, die für die Bewältigung von Aufgaben notwendig sind wichtige Elemente: Konzentration, Anstrengung, Durchhaltevermögen, Sorgfältigkeit und Selbstständigkeit.  - Exploration Umgang mit neuen und unbekannten Dingen und Situationen, auf nicht Vertrautes zugehen und Erfahrungen damit sammeln  wichtige Elemente: Interesse, Wissbegierde, Neugierde</vt:lpstr>
      <vt:lpstr>Beispiele aus Alltag und Anregungen  Aufgabenorientierung: - Konzentration und Aufmerksamkeit - Anstrengung und Durchhaltevermögen - Sorgfältigkeit und Selbständigkeit - mit Materialien sorgfältig umgehen können  Exploration:  - Neugierde und Interesse wecken - Wissbegierde </vt:lpstr>
      <vt:lpstr>Warum ist es in der Schule wichtig?  - Schulweg selbstständig - Motivation erleichtert/bereichert den Unterricht - Arbeitshaltung/-organisation ab 1. Klasse - Exploration: Neues/Unbekanntes jeden Tag </vt:lpstr>
      <vt:lpstr>Definition   Vielseitige Bewegungsmöglichkeiten tragen dazu bei, dass das Kind seine Bewegungsmöglichkeiten und –grenzen sowie seine Körperausdehnung und –reaktion wahrnimmt und kennen lernt.    Alles hat mit Bewegung zu tun Orientierung in Raum - Lage, z. B. oben – unten, hinten – vorn, …  Körperwahrnehmung</vt:lpstr>
      <vt:lpstr>    </vt:lpstr>
      <vt:lpstr>Warum ist es in der Schule wichtig?  - Grobmotorik hat großen Einfluss auf geist. Entwicklung - Feinmotorik ist Grundlage für Arbeit mit Stift -Lebenspraktische Fertigkeiten beeinflussen Unterrichtsablauf.  </vt:lpstr>
      <vt:lpstr>         Verabschiedung</vt:lpstr>
      <vt:lpstr>Können Sie Ihrem Kind zuhören?</vt:lpstr>
      <vt:lpstr>Strahlen Sie Ruhe aus und hetzen Ihr Kind selten?</vt:lpstr>
      <vt:lpstr>Schmusen und lachen Sie viel mit Ihrem Kind?</vt:lpstr>
      <vt:lpstr>Wie steht es mit Ihrer Geduld, wenn mal etwas misslingt?</vt:lpstr>
      <vt:lpstr>Loben Sie Ihr Kind genug, freuen Sie sich mit ihm über kleine Fortschritte?</vt:lpstr>
      <vt:lpstr>Trauen Sie Ihrem Kind immer etwas mehr zu und geben ihm dadurch mehr Sicherheit und Selbstvertrauen?</vt:lpstr>
      <vt:lpstr>Können Sie sich bei Ihrem Kind auch einmal entschuldigen?</vt:lpstr>
      <vt:lpstr>Planen Sie gemeinsam Unternehmungen?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 Gefühlen Umgehen  Trau dich - ich fang dich auf ich schau dich an – Ich hör dir zu</dc:title>
  <dc:creator>Hasengruppe</dc:creator>
  <cp:lastModifiedBy>Schulen Markt Rettenbach (Christine Räth)</cp:lastModifiedBy>
  <cp:revision>53</cp:revision>
  <cp:lastPrinted>2019-01-21T14:44:43Z</cp:lastPrinted>
  <dcterms:created xsi:type="dcterms:W3CDTF">2015-11-24T12:17:12Z</dcterms:created>
  <dcterms:modified xsi:type="dcterms:W3CDTF">2021-01-12T11:26:21Z</dcterms:modified>
</cp:coreProperties>
</file>